
<file path=[Content_Types].xml><?xml version="1.0" encoding="utf-8"?>
<Types xmlns="http://schemas.openxmlformats.org/package/2006/content-types">
  <Default Extension="jpeg" ContentType="image/jpeg"/>
  <Default Extension="JPG" ContentType="image/.jpg"/>
  <Default Extension="png" ContentType="image/pn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media/image34.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 id="2147483660" r:id="rId3"/>
  </p:sldMasterIdLst>
  <p:notesMasterIdLst>
    <p:notesMasterId r:id="rId6"/>
  </p:notesMasterIdLst>
  <p:sldIdLst>
    <p:sldId id="311" r:id="rId4"/>
    <p:sldId id="316" r:id="rId5"/>
    <p:sldId id="291" r:id="rId7"/>
    <p:sldId id="322" r:id="rId8"/>
    <p:sldId id="323" r:id="rId9"/>
    <p:sldId id="324" r:id="rId10"/>
    <p:sldId id="325" r:id="rId11"/>
    <p:sldId id="341" r:id="rId12"/>
    <p:sldId id="362" r:id="rId13"/>
    <p:sldId id="361" r:id="rId14"/>
    <p:sldId id="342" r:id="rId15"/>
    <p:sldId id="344" r:id="rId16"/>
    <p:sldId id="345" r:id="rId17"/>
    <p:sldId id="346" r:id="rId18"/>
    <p:sldId id="347" r:id="rId19"/>
    <p:sldId id="343" r:id="rId20"/>
    <p:sldId id="348" r:id="rId21"/>
    <p:sldId id="350" r:id="rId22"/>
    <p:sldId id="349" r:id="rId23"/>
    <p:sldId id="326" r:id="rId24"/>
    <p:sldId id="338" r:id="rId25"/>
    <p:sldId id="352" r:id="rId26"/>
    <p:sldId id="353" r:id="rId27"/>
    <p:sldId id="356" r:id="rId28"/>
    <p:sldId id="354" r:id="rId29"/>
    <p:sldId id="327" r:id="rId30"/>
    <p:sldId id="339" r:id="rId31"/>
    <p:sldId id="340" r:id="rId32"/>
    <p:sldId id="328" r:id="rId33"/>
    <p:sldId id="329" r:id="rId34"/>
    <p:sldId id="358" r:id="rId35"/>
    <p:sldId id="357" r:id="rId36"/>
    <p:sldId id="331" r:id="rId37"/>
    <p:sldId id="359" r:id="rId38"/>
    <p:sldId id="332" r:id="rId39"/>
    <p:sldId id="360" r:id="rId40"/>
    <p:sldId id="321" r:id="rId41"/>
  </p:sldIdLst>
  <p:sldSz cx="12192000" cy="6858000"/>
  <p:notesSz cx="6858000" cy="9144000"/>
  <p:embeddedFontLst>
    <p:embeddedFont>
      <p:font typeface="方正粗黑宋简体" panose="02000000000000000000" pitchFamily="2" charset="-122"/>
      <p:regular r:id="rId45"/>
    </p:embeddedFont>
    <p:embeddedFont>
      <p:font typeface="FZCHSJW--GB1-0" panose="02000000000000000000" charset="-122"/>
      <p:regular r:id="rId46"/>
    </p:embeddedFont>
    <p:embeddedFont>
      <p:font typeface="字魂105号-简雅黑" panose="00000500000000000000" pitchFamily="2" charset="-122"/>
      <p:regular r:id="rId47"/>
    </p:embeddedFont>
    <p:embeddedFont>
      <p:font typeface="FZShengShiKaiShuS-EB-GB" panose="02000000000000000000" pitchFamily="2" charset="-122"/>
      <p:regular r:id="rId48"/>
    </p:embeddedFont>
    <p:embeddedFont>
      <p:font typeface="Cambria Math" panose="02040503050406030204" charset="0"/>
      <p:regular r:id="rId49"/>
    </p:embeddedFont>
    <p:embeddedFont>
      <p:font typeface="等线" panose="02010600030101010101" charset="-122"/>
      <p:regular r:id="rId50"/>
    </p:embeddedFont>
    <p:embeddedFont>
      <p:font typeface="等线 Light" panose="02010600030101010101" charset="-122"/>
      <p:regular r:id="rId51"/>
    </p:embeddedFont>
    <p:embeddedFont>
      <p:font typeface="楷体" panose="02010609060101010101" charset="-122"/>
      <p:regular r:id="rId52"/>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2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A0001"/>
    <a:srgbClr val="921E24"/>
    <a:srgbClr val="911E22"/>
    <a:srgbClr val="921E23"/>
    <a:srgbClr val="7F161B"/>
    <a:srgbClr val="9A0000"/>
    <a:srgbClr val="7E181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034"/>
    <p:restoredTop sz="94701"/>
  </p:normalViewPr>
  <p:slideViewPr>
    <p:cSldViewPr snapToGrid="0" showGuides="1">
      <p:cViewPr varScale="1">
        <p:scale>
          <a:sx n="121" d="100"/>
          <a:sy n="121" d="100"/>
        </p:scale>
        <p:origin x="392" y="176"/>
      </p:cViewPr>
      <p:guideLst>
        <p:guide orient="horz" pos="2160"/>
        <p:guide pos="3826"/>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notesMaster" Target="notesMasters/notesMaster1.xml"/><Relationship Id="rId52" Type="http://schemas.openxmlformats.org/officeDocument/2006/relationships/font" Target="fonts/font8.fntdata"/><Relationship Id="rId51" Type="http://schemas.openxmlformats.org/officeDocument/2006/relationships/font" Target="fonts/font7.fntdata"/><Relationship Id="rId50" Type="http://schemas.openxmlformats.org/officeDocument/2006/relationships/font" Target="fonts/font6.fntdata"/><Relationship Id="rId5" Type="http://schemas.openxmlformats.org/officeDocument/2006/relationships/slide" Target="slides/slide2.xml"/><Relationship Id="rId49" Type="http://schemas.openxmlformats.org/officeDocument/2006/relationships/font" Target="fonts/font5.fntdata"/><Relationship Id="rId48" Type="http://schemas.openxmlformats.org/officeDocument/2006/relationships/font" Target="fonts/font4.fntdata"/><Relationship Id="rId47" Type="http://schemas.openxmlformats.org/officeDocument/2006/relationships/font" Target="fonts/font3.fntdata"/><Relationship Id="rId46" Type="http://schemas.openxmlformats.org/officeDocument/2006/relationships/font" Target="fonts/font2.fntdata"/><Relationship Id="rId45" Type="http://schemas.openxmlformats.org/officeDocument/2006/relationships/font" Target="fonts/font1.fntdata"/><Relationship Id="rId44" Type="http://schemas.openxmlformats.org/officeDocument/2006/relationships/tableStyles" Target="tableStyles.xml"/><Relationship Id="rId43" Type="http://schemas.openxmlformats.org/officeDocument/2006/relationships/viewProps" Target="viewProps.xml"/><Relationship Id="rId42" Type="http://schemas.openxmlformats.org/officeDocument/2006/relationships/presProps" Target="presProps.xml"/><Relationship Id="rId41" Type="http://schemas.openxmlformats.org/officeDocument/2006/relationships/slide" Target="slides/slide37.xml"/><Relationship Id="rId40" Type="http://schemas.openxmlformats.org/officeDocument/2006/relationships/slide" Target="slides/slide36.xml"/><Relationship Id="rId4" Type="http://schemas.openxmlformats.org/officeDocument/2006/relationships/slide" Target="slides/slide1.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98BE914-D620-9442-BCCD-51707B6F90D2}" type="datetimeFigureOut">
              <a:rPr kumimoji="1" lang="zh-CN" altLang="en-US" smtClean="0"/>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2A0AB4E-63C4-9548-A330-CCCE1C9D7716}" type="slidenum">
              <a:rPr kumimoji="1" lang="zh-CN" altLang="en-US" smtClean="0"/>
            </a:fld>
            <a:endParaRPr kumimoji="1"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42A0AB4E-63C4-9548-A330-CCCE1C9D7716}" type="slidenum">
              <a:rPr kumimoji="1" lang="zh-CN" altLang="en-US" smtClean="0"/>
            </a:fld>
            <a:endParaRPr kumimoji="1"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42A0AB4E-63C4-9548-A330-CCCE1C9D7716}" type="slidenum">
              <a:rPr kumimoji="1" lang="zh-CN" altLang="en-US" smtClean="0"/>
            </a:fld>
            <a:endParaRPr kumimoji="1"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42A0AB4E-63C4-9548-A330-CCCE1C9D7716}" type="slidenum">
              <a:rPr kumimoji="1" lang="zh-CN" altLang="en-US" smtClean="0"/>
            </a:fld>
            <a:endParaRPr kumimoji="1"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42A0AB4E-63C4-9548-A330-CCCE1C9D7716}" type="slidenum">
              <a:rPr kumimoji="1" lang="zh-CN" altLang="en-US" smtClean="0"/>
            </a:fld>
            <a:endParaRPr kumimoji="1"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42A0AB4E-63C4-9548-A330-CCCE1C9D7716}" type="slidenum">
              <a:rPr kumimoji="1" lang="zh-CN" altLang="en-US" smtClean="0"/>
            </a:fld>
            <a:endParaRPr kumimoji="1"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dirty="0"/>
              <a:t>单击此处编辑母版标题样式</a:t>
            </a:r>
            <a:endParaRPr lang="zh-CN" altLang="en-US" dirty="0"/>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zh-CN" altLang="en-US" dirty="0"/>
          </a:p>
        </p:txBody>
      </p:sp>
      <p:sp>
        <p:nvSpPr>
          <p:cNvPr id="4" name="日期占位符 3"/>
          <p:cNvSpPr>
            <a:spLocks noGrp="1"/>
          </p:cNvSpPr>
          <p:nvPr>
            <p:ph type="dt" sz="half" idx="10"/>
          </p:nvPr>
        </p:nvSpPr>
        <p:spPr/>
        <p:txBody>
          <a:bodyPr/>
          <a:lstStyle/>
          <a:p>
            <a:fld id="{BA93928E-0BFA-DF48-A79A-5B21C766069B}" type="datetime1">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505B016-64E1-4432-88BD-C1FDDF8765EC}"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71AAED0A-EC1A-2747-9589-0DAC504CCABC}" type="datetime1">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505B016-64E1-4432-88BD-C1FDDF8765EC}"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1D4BEA84-4CAB-F842-9993-897AF6E0407A}" type="datetime1">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505B016-64E1-4432-88BD-C1FDDF8765EC}"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dirty="0"/>
              <a:t>单击此处编辑母版标题样式</a:t>
            </a:r>
            <a:endParaRPr lang="zh-CN" altLang="en-US" dirty="0"/>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zh-CN" altLang="en-US" dirty="0"/>
          </a:p>
        </p:txBody>
      </p:sp>
      <p:sp>
        <p:nvSpPr>
          <p:cNvPr id="4" name="日期占位符 3"/>
          <p:cNvSpPr>
            <a:spLocks noGrp="1"/>
          </p:cNvSpPr>
          <p:nvPr>
            <p:ph type="dt" sz="half" idx="10"/>
          </p:nvPr>
        </p:nvSpPr>
        <p:spPr/>
        <p:txBody>
          <a:bodyPr/>
          <a:lstStyle/>
          <a:p>
            <a:fld id="{BA93928E-0BFA-DF48-A79A-5B21C766069B}" type="datetime1">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505B016-64E1-4432-88BD-C1FDDF8765EC}"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endParaRPr lang="zh-CN" altLang="en-US" dirty="0"/>
          </a:p>
        </p:txBody>
      </p:sp>
      <p:sp>
        <p:nvSpPr>
          <p:cNvPr id="3" name="内容占位符 2"/>
          <p:cNvSpPr>
            <a:spLocks noGrp="1"/>
          </p:cNvSpPr>
          <p:nvPr>
            <p:ph idx="1"/>
          </p:nvPr>
        </p:nvSpPr>
        <p:spPr/>
        <p:txBody>
          <a:bodyPr/>
          <a:lstStyle/>
          <a:p>
            <a:pPr lvl="0"/>
            <a:r>
              <a:rPr lang="zh-CN" altLang="en-US" dirty="0"/>
              <a:t>单击此处编辑母版文本样式</a:t>
            </a:r>
            <a:endParaRPr lang="zh-CN" altLang="en-US" dirty="0"/>
          </a:p>
          <a:p>
            <a:pPr lvl="1"/>
            <a:r>
              <a:rPr lang="zh-CN" altLang="en-US" dirty="0"/>
              <a:t>二级</a:t>
            </a:r>
            <a:endParaRPr lang="zh-CN" altLang="en-US" dirty="0"/>
          </a:p>
          <a:p>
            <a:pPr lvl="2"/>
            <a:r>
              <a:rPr lang="zh-CN" altLang="en-US" dirty="0"/>
              <a:t>三级</a:t>
            </a:r>
            <a:endParaRPr lang="zh-CN" altLang="en-US" dirty="0"/>
          </a:p>
          <a:p>
            <a:pPr lvl="3"/>
            <a:r>
              <a:rPr lang="zh-CN" altLang="en-US" dirty="0"/>
              <a:t>四级</a:t>
            </a:r>
            <a:endParaRPr lang="zh-CN" altLang="en-US" dirty="0"/>
          </a:p>
          <a:p>
            <a:pPr lvl="4"/>
            <a:r>
              <a:rPr lang="zh-CN" altLang="en-US" dirty="0"/>
              <a:t>五级</a:t>
            </a:r>
            <a:endParaRPr lang="zh-CN" altLang="en-US" dirty="0"/>
          </a:p>
        </p:txBody>
      </p:sp>
      <p:sp>
        <p:nvSpPr>
          <p:cNvPr id="4" name="日期占位符 3"/>
          <p:cNvSpPr>
            <a:spLocks noGrp="1"/>
          </p:cNvSpPr>
          <p:nvPr>
            <p:ph type="dt" sz="half" idx="10"/>
          </p:nvPr>
        </p:nvSpPr>
        <p:spPr/>
        <p:txBody>
          <a:bodyPr/>
          <a:lstStyle/>
          <a:p>
            <a:fld id="{471DD976-EC72-864F-8AF5-81FC9566035B}" type="datetime1">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505B016-64E1-4432-88BD-C1FDDF8765EC}"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endParaRPr lang="zh-CN" altLang="en-US" dirty="0"/>
          </a:p>
        </p:txBody>
      </p:sp>
      <p:sp>
        <p:nvSpPr>
          <p:cNvPr id="4" name="日期占位符 3"/>
          <p:cNvSpPr>
            <a:spLocks noGrp="1"/>
          </p:cNvSpPr>
          <p:nvPr>
            <p:ph type="dt" sz="half" idx="10"/>
          </p:nvPr>
        </p:nvSpPr>
        <p:spPr/>
        <p:txBody>
          <a:bodyPr/>
          <a:lstStyle/>
          <a:p>
            <a:fld id="{C170FA74-6FDD-5942-B35C-813168F86665}" type="datetime1">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dirty="0"/>
          </a:p>
        </p:txBody>
      </p:sp>
      <p:sp>
        <p:nvSpPr>
          <p:cNvPr id="6" name="灯片编号占位符 5"/>
          <p:cNvSpPr>
            <a:spLocks noGrp="1"/>
          </p:cNvSpPr>
          <p:nvPr>
            <p:ph type="sldNum" sz="quarter" idx="12"/>
          </p:nvPr>
        </p:nvSpPr>
        <p:spPr/>
        <p:txBody>
          <a:bodyPr/>
          <a:lstStyle/>
          <a:p>
            <a:fld id="{3505B016-64E1-4432-88BD-C1FDDF8765EC}" type="slidenum">
              <a:rPr lang="zh-CN" altLang="en-US" smtClean="0"/>
            </a:fld>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73CE2595-42B8-5747-B032-7CDF3EF705E9}" type="datetime1">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505B016-64E1-4432-88BD-C1FDDF8765EC}"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endParaRPr lang="zh-CN" altLang="en-US" dirty="0"/>
          </a:p>
        </p:txBody>
      </p:sp>
      <p:sp>
        <p:nvSpPr>
          <p:cNvPr id="4" name="内容占位符 3"/>
          <p:cNvSpPr>
            <a:spLocks noGrp="1"/>
          </p:cNvSpPr>
          <p:nvPr>
            <p:ph sz="half" idx="2"/>
          </p:nvPr>
        </p:nvSpPr>
        <p:spPr>
          <a:xfrm>
            <a:off x="839788" y="2505075"/>
            <a:ext cx="5157787" cy="3684588"/>
          </a:xfrm>
        </p:spPr>
        <p:txBody>
          <a:bodyPr/>
          <a:lstStyle/>
          <a:p>
            <a:pPr lvl="0"/>
            <a:r>
              <a:rPr lang="zh-CN" altLang="en-US" dirty="0"/>
              <a:t>单击此处编辑母版文本样式</a:t>
            </a:r>
            <a:endParaRPr lang="zh-CN" altLang="en-US" dirty="0"/>
          </a:p>
          <a:p>
            <a:pPr lvl="1"/>
            <a:r>
              <a:rPr lang="zh-CN" altLang="en-US" dirty="0"/>
              <a:t>二级</a:t>
            </a:r>
            <a:endParaRPr lang="zh-CN" altLang="en-US" dirty="0"/>
          </a:p>
          <a:p>
            <a:pPr lvl="2"/>
            <a:r>
              <a:rPr lang="zh-CN" altLang="en-US" dirty="0"/>
              <a:t>三级</a:t>
            </a:r>
            <a:endParaRPr lang="zh-CN" altLang="en-US" dirty="0"/>
          </a:p>
          <a:p>
            <a:pPr lvl="3"/>
            <a:r>
              <a:rPr lang="zh-CN" altLang="en-US" dirty="0"/>
              <a:t>四级</a:t>
            </a:r>
            <a:endParaRPr lang="zh-CN" altLang="en-US" dirty="0"/>
          </a:p>
          <a:p>
            <a:pPr lvl="4"/>
            <a:r>
              <a:rPr lang="zh-CN" altLang="en-US" dirty="0"/>
              <a:t>五级</a:t>
            </a:r>
            <a:endParaRPr lang="zh-CN" altLang="en-US" dirty="0"/>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AD76A183-D7D1-6E4B-954F-8CECF6708F0B}" type="datetime1">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3505B016-64E1-4432-88BD-C1FDDF8765EC}"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37F8D98E-D22E-B745-BAB8-4E85C6860B43}" type="datetime1">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3505B016-64E1-4432-88BD-C1FDDF8765EC}"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F1133174-3A64-044B-A885-73BAFB19339B}" type="datetime1">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3505B016-64E1-4432-88BD-C1FDDF8765EC}"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5C3C9775-5832-E544-B010-559254C08EDF}" type="datetime1">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505B016-64E1-4432-88BD-C1FDDF8765EC}"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endParaRPr lang="zh-CN" altLang="en-US" dirty="0"/>
          </a:p>
        </p:txBody>
      </p:sp>
      <p:sp>
        <p:nvSpPr>
          <p:cNvPr id="3" name="内容占位符 2"/>
          <p:cNvSpPr>
            <a:spLocks noGrp="1"/>
          </p:cNvSpPr>
          <p:nvPr>
            <p:ph idx="1"/>
          </p:nvPr>
        </p:nvSpPr>
        <p:spPr/>
        <p:txBody>
          <a:bodyPr/>
          <a:lstStyle/>
          <a:p>
            <a:pPr lvl="0"/>
            <a:r>
              <a:rPr lang="zh-CN" altLang="en-US" dirty="0"/>
              <a:t>单击此处编辑母版文本样式</a:t>
            </a:r>
            <a:endParaRPr lang="zh-CN" altLang="en-US" dirty="0"/>
          </a:p>
          <a:p>
            <a:pPr lvl="1"/>
            <a:r>
              <a:rPr lang="zh-CN" altLang="en-US" dirty="0"/>
              <a:t>二级</a:t>
            </a:r>
            <a:endParaRPr lang="zh-CN" altLang="en-US" dirty="0"/>
          </a:p>
          <a:p>
            <a:pPr lvl="2"/>
            <a:r>
              <a:rPr lang="zh-CN" altLang="en-US" dirty="0"/>
              <a:t>三级</a:t>
            </a:r>
            <a:endParaRPr lang="zh-CN" altLang="en-US" dirty="0"/>
          </a:p>
          <a:p>
            <a:pPr lvl="3"/>
            <a:r>
              <a:rPr lang="zh-CN" altLang="en-US" dirty="0"/>
              <a:t>四级</a:t>
            </a:r>
            <a:endParaRPr lang="zh-CN" altLang="en-US" dirty="0"/>
          </a:p>
          <a:p>
            <a:pPr lvl="4"/>
            <a:r>
              <a:rPr lang="zh-CN" altLang="en-US" dirty="0"/>
              <a:t>五级</a:t>
            </a:r>
            <a:endParaRPr lang="zh-CN" altLang="en-US" dirty="0"/>
          </a:p>
        </p:txBody>
      </p:sp>
      <p:sp>
        <p:nvSpPr>
          <p:cNvPr id="4" name="日期占位符 3"/>
          <p:cNvSpPr>
            <a:spLocks noGrp="1"/>
          </p:cNvSpPr>
          <p:nvPr>
            <p:ph type="dt" sz="half" idx="10"/>
          </p:nvPr>
        </p:nvSpPr>
        <p:spPr/>
        <p:txBody>
          <a:bodyPr/>
          <a:lstStyle/>
          <a:p>
            <a:fld id="{471DD976-EC72-864F-8AF5-81FC9566035B}" type="datetime1">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505B016-64E1-4432-88BD-C1FDDF8765EC}"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26A36345-A683-9441-95A7-D70E8EEB70EB}" type="datetime1">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505B016-64E1-4432-88BD-C1FDDF8765EC}"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71AAED0A-EC1A-2747-9589-0DAC504CCABC}" type="datetime1">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505B016-64E1-4432-88BD-C1FDDF8765EC}"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1D4BEA84-4CAB-F842-9993-897AF6E0407A}" type="datetime1">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505B016-64E1-4432-88BD-C1FDDF8765EC}"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endParaRPr lang="zh-CN" altLang="en-US" dirty="0"/>
          </a:p>
        </p:txBody>
      </p:sp>
      <p:sp>
        <p:nvSpPr>
          <p:cNvPr id="4" name="日期占位符 3"/>
          <p:cNvSpPr>
            <a:spLocks noGrp="1"/>
          </p:cNvSpPr>
          <p:nvPr>
            <p:ph type="dt" sz="half" idx="10"/>
          </p:nvPr>
        </p:nvSpPr>
        <p:spPr/>
        <p:txBody>
          <a:bodyPr/>
          <a:lstStyle/>
          <a:p>
            <a:fld id="{C170FA74-6FDD-5942-B35C-813168F86665}" type="datetime1">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dirty="0"/>
          </a:p>
        </p:txBody>
      </p:sp>
      <p:sp>
        <p:nvSpPr>
          <p:cNvPr id="6" name="灯片编号占位符 5"/>
          <p:cNvSpPr>
            <a:spLocks noGrp="1"/>
          </p:cNvSpPr>
          <p:nvPr>
            <p:ph type="sldNum" sz="quarter" idx="12"/>
          </p:nvPr>
        </p:nvSpPr>
        <p:spPr/>
        <p:txBody>
          <a:bodyPr/>
          <a:lstStyle/>
          <a:p>
            <a:fld id="{3505B016-64E1-4432-88BD-C1FDDF8765EC}" type="slidenum">
              <a:rPr lang="zh-CN" altLang="en-US" smtClean="0"/>
            </a:fld>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73CE2595-42B8-5747-B032-7CDF3EF705E9}" type="datetime1">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505B016-64E1-4432-88BD-C1FDDF8765EC}"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endParaRPr lang="zh-CN" altLang="en-US" dirty="0"/>
          </a:p>
        </p:txBody>
      </p:sp>
      <p:sp>
        <p:nvSpPr>
          <p:cNvPr id="4" name="内容占位符 3"/>
          <p:cNvSpPr>
            <a:spLocks noGrp="1"/>
          </p:cNvSpPr>
          <p:nvPr>
            <p:ph sz="half" idx="2"/>
          </p:nvPr>
        </p:nvSpPr>
        <p:spPr>
          <a:xfrm>
            <a:off x="839788" y="2505075"/>
            <a:ext cx="5157787" cy="3684588"/>
          </a:xfrm>
        </p:spPr>
        <p:txBody>
          <a:bodyPr/>
          <a:lstStyle/>
          <a:p>
            <a:pPr lvl="0"/>
            <a:r>
              <a:rPr lang="zh-CN" altLang="en-US" dirty="0"/>
              <a:t>单击此处编辑母版文本样式</a:t>
            </a:r>
            <a:endParaRPr lang="zh-CN" altLang="en-US" dirty="0"/>
          </a:p>
          <a:p>
            <a:pPr lvl="1"/>
            <a:r>
              <a:rPr lang="zh-CN" altLang="en-US" dirty="0"/>
              <a:t>二级</a:t>
            </a:r>
            <a:endParaRPr lang="zh-CN" altLang="en-US" dirty="0"/>
          </a:p>
          <a:p>
            <a:pPr lvl="2"/>
            <a:r>
              <a:rPr lang="zh-CN" altLang="en-US" dirty="0"/>
              <a:t>三级</a:t>
            </a:r>
            <a:endParaRPr lang="zh-CN" altLang="en-US" dirty="0"/>
          </a:p>
          <a:p>
            <a:pPr lvl="3"/>
            <a:r>
              <a:rPr lang="zh-CN" altLang="en-US" dirty="0"/>
              <a:t>四级</a:t>
            </a:r>
            <a:endParaRPr lang="zh-CN" altLang="en-US" dirty="0"/>
          </a:p>
          <a:p>
            <a:pPr lvl="4"/>
            <a:r>
              <a:rPr lang="zh-CN" altLang="en-US" dirty="0"/>
              <a:t>五级</a:t>
            </a:r>
            <a:endParaRPr lang="zh-CN" altLang="en-US" dirty="0"/>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AD76A183-D7D1-6E4B-954F-8CECF6708F0B}" type="datetime1">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3505B016-64E1-4432-88BD-C1FDDF8765EC}"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37F8D98E-D22E-B745-BAB8-4E85C6860B43}" type="datetime1">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3505B016-64E1-4432-88BD-C1FDDF8765EC}"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F1133174-3A64-044B-A885-73BAFB19339B}" type="datetime1">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3505B016-64E1-4432-88BD-C1FDDF8765EC}"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5C3C9775-5832-E544-B010-559254C08EDF}" type="datetime1">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505B016-64E1-4432-88BD-C1FDDF8765EC}"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26A36345-A683-9441-95A7-D70E8EEB70EB}" type="datetime1">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505B016-64E1-4432-88BD-C1FDDF8765EC}"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2" Type="http://schemas.openxmlformats.org/officeDocument/2006/relationships/theme" Target="../theme/theme2.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0B92BEC-83EF-CB48-9916-C5C320C9DADC}" type="datetime1">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505B016-64E1-4432-88BD-C1FDDF8765EC}"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0B92BEC-83EF-CB48-9916-C5C320C9DADC}" type="datetime1">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505B016-64E1-4432-88BD-C1FDDF8765EC}"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microsoft.com/office/2007/relationships/hdphoto" Target="../media/image3.wdp"/><Relationship Id="rId2" Type="http://schemas.openxmlformats.org/officeDocument/2006/relationships/image" Target="../media/image2.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4.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8.png"/><Relationship Id="rId1"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9.png"/><Relationship Id="rId1"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10.png"/><Relationship Id="rId1" Type="http://schemas.openxmlformats.org/officeDocument/2006/relationships/image" Target="../media/image4.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11.png"/><Relationship Id="rId1" Type="http://schemas.openxmlformats.org/officeDocument/2006/relationships/image" Target="../media/image4.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12.png"/><Relationship Id="rId1" Type="http://schemas.openxmlformats.org/officeDocument/2006/relationships/image" Target="../media/image4.png"/></Relationships>
</file>

<file path=ppt/slides/_rels/slide17.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4.png"/></Relationships>
</file>

<file path=ppt/slides/_rels/slide18.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image" Target="../media/image4.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2.xml"/><Relationship Id="rId1" Type="http://schemas.openxmlformats.org/officeDocument/2006/relationships/image" Target="../media/image4.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17.png"/><Relationship Id="rId1" Type="http://schemas.openxmlformats.org/officeDocument/2006/relationships/image" Target="../media/image4.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18.png"/><Relationship Id="rId1" Type="http://schemas.openxmlformats.org/officeDocument/2006/relationships/image" Target="../media/image4.png"/></Relationships>
</file>

<file path=ppt/slides/_rels/slide23.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slideLayout" Target="../slideLayouts/slideLayout12.xml"/><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image" Target="../media/image4.png"/></Relationships>
</file>

<file path=ppt/slides/_rels/slide24.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12.xml"/><Relationship Id="rId2" Type="http://schemas.openxmlformats.org/officeDocument/2006/relationships/image" Target="../media/image21.png"/><Relationship Id="rId1" Type="http://schemas.openxmlformats.org/officeDocument/2006/relationships/image" Target="../media/image4.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22.png"/><Relationship Id="rId1" Type="http://schemas.openxmlformats.org/officeDocument/2006/relationships/image" Target="../media/image4.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2.xml"/><Relationship Id="rId1" Type="http://schemas.openxmlformats.org/officeDocument/2006/relationships/image" Target="../media/image4.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4.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4.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2.xml"/><Relationship Id="rId1"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5.png"/><Relationship Id="rId1" Type="http://schemas.openxmlformats.org/officeDocument/2006/relationships/image" Target="../media/image4.png"/></Relationships>
</file>

<file path=ppt/slides/_rels/slide30.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image" Target="../media/image4.png"/></Relationships>
</file>

<file path=ppt/slides/_rels/slide31.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image" Target="../media/image4.pn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27.pn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28.png"/><Relationship Id="rId1" Type="http://schemas.openxmlformats.org/officeDocument/2006/relationships/image" Target="../media/image4.pn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29.png"/><Relationship Id="rId1" Type="http://schemas.openxmlformats.org/officeDocument/2006/relationships/image" Target="../media/image4.pn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30.png"/><Relationship Id="rId1" Type="http://schemas.openxmlformats.org/officeDocument/2006/relationships/image" Target="../media/image4.pn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31.png"/><Relationship Id="rId1" Type="http://schemas.openxmlformats.org/officeDocument/2006/relationships/image" Target="../media/image4.png"/></Relationships>
</file>

<file path=ppt/slides/_rels/slide37.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image" Target="../media/image34.svg"/><Relationship Id="rId3" Type="http://schemas.openxmlformats.org/officeDocument/2006/relationships/image" Target="../media/image33.png"/><Relationship Id="rId2" Type="http://schemas.microsoft.com/office/2007/relationships/hdphoto" Target="../media/image32.wdp"/><Relationship Id="rId1"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6.png"/><Relationship Id="rId1" Type="http://schemas.openxmlformats.org/officeDocument/2006/relationships/image" Target="../media/image4.png"/></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12.xml"/><Relationship Id="rId2" Type="http://schemas.openxmlformats.org/officeDocument/2006/relationships/image" Target="../media/image7.png"/><Relationship Id="rId1"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2.xml"/><Relationship Id="rId1" Type="http://schemas.openxmlformats.org/officeDocument/2006/relationships/image" Target="../media/image4.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4.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4.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矩形 36"/>
          <p:cNvSpPr/>
          <p:nvPr/>
        </p:nvSpPr>
        <p:spPr>
          <a:xfrm>
            <a:off x="1" y="-23442"/>
            <a:ext cx="12192000" cy="6955131"/>
          </a:xfrm>
          <a:prstGeom prst="rect">
            <a:avLst/>
          </a:prstGeom>
          <a:solidFill>
            <a:srgbClr val="9A00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Light" panose="020B0300000000000000" pitchFamily="34" charset="-122"/>
              <a:ea typeface="思源黑体 CN Light" panose="020B0300000000000000" pitchFamily="34" charset="-122"/>
            </a:endParaRPr>
          </a:p>
        </p:txBody>
      </p:sp>
      <p:grpSp>
        <p:nvGrpSpPr>
          <p:cNvPr id="24" name="组合 23"/>
          <p:cNvGrpSpPr/>
          <p:nvPr/>
        </p:nvGrpSpPr>
        <p:grpSpPr>
          <a:xfrm>
            <a:off x="772693" y="3850625"/>
            <a:ext cx="2331445" cy="407395"/>
            <a:chOff x="7763" y="9856"/>
            <a:chExt cx="3141" cy="562"/>
          </a:xfrm>
        </p:grpSpPr>
        <p:sp>
          <p:nvSpPr>
            <p:cNvPr id="25" name="圆角矩形 24"/>
            <p:cNvSpPr/>
            <p:nvPr/>
          </p:nvSpPr>
          <p:spPr>
            <a:xfrm>
              <a:off x="7771" y="9863"/>
              <a:ext cx="3133" cy="526"/>
            </a:xfrm>
            <a:prstGeom prst="roundRect">
              <a:avLst>
                <a:gd name="adj" fmla="val 0"/>
              </a:avLst>
            </a:prstGeom>
            <a:noFill/>
            <a:ln w="19050">
              <a:solidFill>
                <a:schemeClr val="bg1"/>
              </a:solidFill>
            </a:ln>
            <a:extLst>
              <a:ext uri="{909E8E84-426E-40DD-AFC4-6F175D3DCCD1}">
                <a14:hiddenFill xmlns:a14="http://schemas.microsoft.com/office/drawing/2010/main">
                  <a:solidFill>
                    <a:srgbClr val="586F5B"/>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CN" altLang="en-US" sz="2000">
                <a:latin typeface="方正粗黑宋简体" panose="02000000000000000000" pitchFamily="2" charset="-122"/>
                <a:ea typeface="方正粗黑宋简体" panose="02000000000000000000" pitchFamily="2" charset="-122"/>
              </a:endParaRPr>
            </a:p>
          </p:txBody>
        </p:sp>
        <p:sp>
          <p:nvSpPr>
            <p:cNvPr id="26" name="圆角矩形 25"/>
            <p:cNvSpPr/>
            <p:nvPr/>
          </p:nvSpPr>
          <p:spPr>
            <a:xfrm>
              <a:off x="7763" y="9856"/>
              <a:ext cx="1687" cy="534"/>
            </a:xfrm>
            <a:prstGeom prst="roundRect">
              <a:avLst>
                <a:gd name="adj" fmla="val 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CN" altLang="en-US" sz="2000">
                <a:latin typeface="方正粗黑宋简体" panose="02000000000000000000" pitchFamily="2" charset="-122"/>
                <a:ea typeface="方正粗黑宋简体" panose="02000000000000000000" pitchFamily="2" charset="-122"/>
              </a:endParaRPr>
            </a:p>
          </p:txBody>
        </p:sp>
        <p:sp>
          <p:nvSpPr>
            <p:cNvPr id="27" name="文本框 26"/>
            <p:cNvSpPr txBox="1"/>
            <p:nvPr/>
          </p:nvSpPr>
          <p:spPr>
            <a:xfrm>
              <a:off x="7899" y="9866"/>
              <a:ext cx="1544" cy="552"/>
            </a:xfrm>
            <a:prstGeom prst="rect">
              <a:avLst/>
            </a:prstGeom>
            <a:noFill/>
            <a:ln>
              <a:noFill/>
            </a:ln>
          </p:spPr>
          <p:txBody>
            <a:bodyPr wrap="square" rtlCol="0" anchor="t">
              <a:spAutoFit/>
            </a:bodyPr>
            <a:lstStyle/>
            <a:p>
              <a:pPr algn="ctr"/>
              <a:r>
                <a:rPr lang="zh-CN" altLang="en-US" sz="2000" dirty="0">
                  <a:solidFill>
                    <a:srgbClr val="9A0001"/>
                  </a:solidFill>
                  <a:latin typeface="方正粗黑宋简体" panose="02000000000000000000" pitchFamily="2" charset="-122"/>
                  <a:ea typeface="方正粗黑宋简体" panose="02000000000000000000" pitchFamily="2" charset="-122"/>
                  <a:cs typeface="思源黑体 CN Medium" panose="020B0600000000000000" charset="-122"/>
                </a:rPr>
                <a:t>汇报人</a:t>
              </a:r>
              <a:endParaRPr lang="zh-CN" altLang="en-US" sz="2000" dirty="0">
                <a:solidFill>
                  <a:srgbClr val="9A0001"/>
                </a:solidFill>
                <a:latin typeface="方正粗黑宋简体" panose="02000000000000000000" pitchFamily="2" charset="-122"/>
                <a:ea typeface="方正粗黑宋简体" panose="02000000000000000000" pitchFamily="2" charset="-122"/>
                <a:cs typeface="思源黑体 CN Medium" panose="020B0600000000000000" charset="-122"/>
              </a:endParaRPr>
            </a:p>
          </p:txBody>
        </p:sp>
      </p:grpSp>
      <p:sp>
        <p:nvSpPr>
          <p:cNvPr id="28" name="文本框 27"/>
          <p:cNvSpPr txBox="1"/>
          <p:nvPr/>
        </p:nvSpPr>
        <p:spPr>
          <a:xfrm>
            <a:off x="2057720" y="3857892"/>
            <a:ext cx="1008392" cy="398780"/>
          </a:xfrm>
          <a:prstGeom prst="rect">
            <a:avLst/>
          </a:prstGeom>
          <a:noFill/>
        </p:spPr>
        <p:txBody>
          <a:bodyPr wrap="square" rtlCol="0" anchor="t">
            <a:spAutoFit/>
          </a:bodyPr>
          <a:lstStyle/>
          <a:p>
            <a:pPr algn="ctr"/>
            <a:r>
              <a:rPr lang="zh-CN" altLang="en-US" sz="2000" dirty="0">
                <a:solidFill>
                  <a:schemeClr val="bg1"/>
                </a:solidFill>
                <a:latin typeface="FZCHSJW--GB1-0" panose="02000000000000000000" charset="-122"/>
                <a:ea typeface="方正粗黑宋简体" panose="02000000000000000000" pitchFamily="2" charset="-122"/>
                <a:cs typeface="思源黑体 CN Medium" panose="020B0600000000000000" charset="-122"/>
              </a:rPr>
              <a:t>冯之</a:t>
            </a:r>
            <a:r>
              <a:rPr lang="zh-CN" altLang="en-US" sz="2000" dirty="0">
                <a:solidFill>
                  <a:schemeClr val="bg1"/>
                </a:solidFill>
                <a:latin typeface="FZCHSJW--GB1-0" panose="02000000000000000000" charset="-122"/>
                <a:ea typeface="方正粗黑宋简体" panose="02000000000000000000" pitchFamily="2" charset="-122"/>
                <a:cs typeface="思源黑体 CN Medium" panose="020B0600000000000000" charset="-122"/>
              </a:rPr>
              <a:t>乐</a:t>
            </a:r>
            <a:endParaRPr lang="zh-CN" altLang="en-US" sz="2000" dirty="0">
              <a:solidFill>
                <a:schemeClr val="bg1"/>
              </a:solidFill>
              <a:latin typeface="FZCHSJW--GB1-0" panose="02000000000000000000" charset="-122"/>
              <a:ea typeface="方正粗黑宋简体" panose="02000000000000000000" pitchFamily="2" charset="-122"/>
              <a:cs typeface="思源黑体 CN Medium" panose="020B0600000000000000" charset="-122"/>
            </a:endParaRPr>
          </a:p>
        </p:txBody>
      </p:sp>
      <p:sp>
        <p:nvSpPr>
          <p:cNvPr id="31" name="文本框 30"/>
          <p:cNvSpPr txBox="1"/>
          <p:nvPr/>
        </p:nvSpPr>
        <p:spPr>
          <a:xfrm>
            <a:off x="615363" y="4384328"/>
            <a:ext cx="2169108" cy="398780"/>
          </a:xfrm>
          <a:prstGeom prst="rect">
            <a:avLst/>
          </a:prstGeom>
          <a:noFill/>
        </p:spPr>
        <p:txBody>
          <a:bodyPr wrap="square" rtlCol="0">
            <a:spAutoFit/>
          </a:bodyPr>
          <a:lstStyle/>
          <a:p>
            <a:pPr algn="r"/>
            <a:r>
              <a:rPr lang="en-US" altLang="zh-CN" sz="2000" dirty="0">
                <a:solidFill>
                  <a:schemeClr val="bg1"/>
                </a:solidFill>
                <a:latin typeface="方正粗黑宋简体" panose="02000000000000000000" pitchFamily="2" charset="-122"/>
                <a:ea typeface="方正粗黑宋简体" panose="02000000000000000000" pitchFamily="2" charset="-122"/>
                <a:cs typeface="字魂105号-简雅黑" panose="00000500000000000000" pitchFamily="2" charset="-122"/>
              </a:rPr>
              <a:t>2025</a:t>
            </a:r>
            <a:r>
              <a:rPr lang="zh-CN" altLang="en-US" sz="2000" dirty="0">
                <a:solidFill>
                  <a:schemeClr val="bg1"/>
                </a:solidFill>
                <a:latin typeface="方正粗黑宋简体" panose="02000000000000000000" pitchFamily="2" charset="-122"/>
                <a:ea typeface="方正粗黑宋简体" panose="02000000000000000000" pitchFamily="2" charset="-122"/>
                <a:cs typeface="字魂105号-简雅黑" panose="00000500000000000000" pitchFamily="2" charset="-122"/>
              </a:rPr>
              <a:t>年</a:t>
            </a:r>
            <a:r>
              <a:rPr lang="en-US" altLang="zh-CN" sz="2000" dirty="0">
                <a:solidFill>
                  <a:schemeClr val="bg1"/>
                </a:solidFill>
                <a:latin typeface="方正粗黑宋简体" panose="02000000000000000000" pitchFamily="2" charset="-122"/>
                <a:ea typeface="方正粗黑宋简体" panose="02000000000000000000" pitchFamily="2" charset="-122"/>
                <a:cs typeface="字魂105号-简雅黑" panose="00000500000000000000" pitchFamily="2" charset="-122"/>
              </a:rPr>
              <a:t>5</a:t>
            </a:r>
            <a:r>
              <a:rPr lang="zh-CN" altLang="en-US" sz="2000" dirty="0">
                <a:solidFill>
                  <a:schemeClr val="bg1"/>
                </a:solidFill>
                <a:latin typeface="方正粗黑宋简体" panose="02000000000000000000" pitchFamily="2" charset="-122"/>
                <a:ea typeface="方正粗黑宋简体" panose="02000000000000000000" pitchFamily="2" charset="-122"/>
                <a:cs typeface="字魂105号-简雅黑" panose="00000500000000000000" pitchFamily="2" charset="-122"/>
              </a:rPr>
              <a:t>月</a:t>
            </a:r>
            <a:r>
              <a:rPr lang="en-US" altLang="zh-CN" sz="2000" dirty="0">
                <a:solidFill>
                  <a:schemeClr val="bg1"/>
                </a:solidFill>
                <a:latin typeface="方正粗黑宋简体" panose="02000000000000000000" pitchFamily="2" charset="-122"/>
                <a:ea typeface="方正粗黑宋简体" panose="02000000000000000000" pitchFamily="2" charset="-122"/>
                <a:cs typeface="字魂105号-简雅黑" panose="00000500000000000000" pitchFamily="2" charset="-122"/>
              </a:rPr>
              <a:t>30</a:t>
            </a:r>
            <a:r>
              <a:rPr lang="zh-CN" altLang="en-US" sz="2000" dirty="0">
                <a:solidFill>
                  <a:schemeClr val="bg1"/>
                </a:solidFill>
                <a:latin typeface="方正粗黑宋简体" panose="02000000000000000000" pitchFamily="2" charset="-122"/>
                <a:ea typeface="方正粗黑宋简体" panose="02000000000000000000" pitchFamily="2" charset="-122"/>
                <a:cs typeface="字魂105号-简雅黑" panose="00000500000000000000" pitchFamily="2" charset="-122"/>
              </a:rPr>
              <a:t>日</a:t>
            </a:r>
            <a:endParaRPr lang="zh-CN" altLang="en-US" sz="2000" dirty="0">
              <a:solidFill>
                <a:schemeClr val="bg1"/>
              </a:solidFill>
              <a:latin typeface="方正粗黑宋简体" panose="02000000000000000000" pitchFamily="2" charset="-122"/>
              <a:ea typeface="方正粗黑宋简体" panose="02000000000000000000" pitchFamily="2" charset="-122"/>
              <a:cs typeface="字魂105号-简雅黑" panose="00000500000000000000" pitchFamily="2" charset="-122"/>
            </a:endParaRPr>
          </a:p>
        </p:txBody>
      </p:sp>
      <p:pic>
        <p:nvPicPr>
          <p:cNvPr id="43" name="图片 4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9739991" y="458041"/>
            <a:ext cx="1758315" cy="495300"/>
          </a:xfrm>
          <a:prstGeom prst="rect">
            <a:avLst/>
          </a:prstGeom>
        </p:spPr>
      </p:pic>
      <p:sp>
        <p:nvSpPr>
          <p:cNvPr id="2" name="文本框 1"/>
          <p:cNvSpPr txBox="1"/>
          <p:nvPr/>
        </p:nvSpPr>
        <p:spPr>
          <a:xfrm>
            <a:off x="615315" y="1906905"/>
            <a:ext cx="9578340" cy="1198880"/>
          </a:xfrm>
          <a:prstGeom prst="rect">
            <a:avLst/>
          </a:prstGeom>
          <a:noFill/>
        </p:spPr>
        <p:txBody>
          <a:bodyPr wrap="square" rtlCol="0">
            <a:spAutoFit/>
          </a:bodyPr>
          <a:lstStyle/>
          <a:p>
            <a:r>
              <a:rPr lang="zh-CN" altLang="en-US" sz="3600" dirty="0">
                <a:solidFill>
                  <a:schemeClr val="bg1"/>
                </a:solidFill>
                <a:latin typeface="方正粗黑宋简体" panose="02000000000000000000" pitchFamily="2" charset="-122"/>
                <a:ea typeface="方正粗黑宋简体" panose="02000000000000000000" pitchFamily="2" charset="-122"/>
                <a:cs typeface="字魂105号-简雅黑" panose="00000500000000000000" pitchFamily="2" charset="-122"/>
              </a:rPr>
              <a:t>随机算法</a:t>
            </a:r>
            <a:r>
              <a:rPr lang="en-US" altLang="zh-CN" sz="3600" dirty="0">
                <a:solidFill>
                  <a:schemeClr val="bg1"/>
                </a:solidFill>
                <a:latin typeface="方正粗黑宋简体" panose="02000000000000000000" pitchFamily="2" charset="-122"/>
                <a:ea typeface="方正粗黑宋简体" panose="02000000000000000000" pitchFamily="2" charset="-122"/>
                <a:cs typeface="字魂105号-简雅黑" panose="00000500000000000000" pitchFamily="2" charset="-122"/>
              </a:rPr>
              <a:t> PartⅠ</a:t>
            </a:r>
            <a:r>
              <a:rPr lang="zh-CN" altLang="en-US" sz="3600" dirty="0">
                <a:solidFill>
                  <a:schemeClr val="bg1"/>
                </a:solidFill>
                <a:latin typeface="方正粗黑宋简体" panose="02000000000000000000" pitchFamily="2" charset="-122"/>
                <a:ea typeface="方正粗黑宋简体" panose="02000000000000000000" pitchFamily="2" charset="-122"/>
                <a:cs typeface="字魂105号-简雅黑" panose="00000500000000000000" pitchFamily="2" charset="-122"/>
              </a:rPr>
              <a:t>：随机快速排序算法、随机选择算法</a:t>
            </a:r>
            <a:endParaRPr lang="zh-CN" altLang="en-US" sz="3600" dirty="0">
              <a:solidFill>
                <a:schemeClr val="bg1"/>
              </a:solidFill>
              <a:latin typeface="方正粗黑宋简体" panose="02000000000000000000" pitchFamily="2" charset="-122"/>
              <a:ea typeface="方正粗黑宋简体" panose="02000000000000000000" pitchFamily="2" charset="-122"/>
              <a:cs typeface="字魂105号-简雅黑" panose="00000500000000000000" pitchFamily="2" charset="-122"/>
            </a:endParaRPr>
          </a:p>
        </p:txBody>
      </p:sp>
      <p:pic>
        <p:nvPicPr>
          <p:cNvPr id="4" name="图片 3"/>
          <p:cNvPicPr>
            <a:picLocks noChangeAspect="1"/>
          </p:cNvPicPr>
          <p:nvPr/>
        </p:nvPicPr>
        <p:blipFill>
          <a:blip r:embed="rId2">
            <a:alphaModFix amt="35000"/>
            <a:lum bright="70000" contrast="-70000"/>
            <a:extLst>
              <a:ext uri="{BEBA8EAE-BF5A-486C-A8C5-ECC9F3942E4B}">
                <a14:imgProps xmlns:a14="http://schemas.microsoft.com/office/drawing/2010/main">
                  <a14:imgLayer r:embed="rId3">
                    <a14:imgEffect>
                      <a14:artisticPhotocopy trans="30000" detail="2"/>
                    </a14:imgEffect>
                  </a14:imgLayer>
                </a14:imgProps>
              </a:ext>
              <a:ext uri="{28A0092B-C50C-407E-A947-70E740481C1C}">
                <a14:useLocalDpi xmlns:a14="http://schemas.microsoft.com/office/drawing/2010/main" val="0"/>
              </a:ext>
            </a:extLst>
          </a:blip>
          <a:srcRect b="17844"/>
          <a:stretch>
            <a:fillRect/>
          </a:stretch>
        </p:blipFill>
        <p:spPr>
          <a:xfrm>
            <a:off x="127614" y="4913958"/>
            <a:ext cx="11936772" cy="2011480"/>
          </a:xfrm>
          <a:prstGeom prst="rect">
            <a:avLst/>
          </a:prstGeom>
        </p:spPr>
      </p:pic>
      <p:sp>
        <p:nvSpPr>
          <p:cNvPr id="6" name="灯片编号占位符 5"/>
          <p:cNvSpPr>
            <a:spLocks noGrp="1"/>
          </p:cNvSpPr>
          <p:nvPr>
            <p:ph type="sldNum" sz="quarter" idx="12"/>
          </p:nvPr>
        </p:nvSpPr>
        <p:spPr/>
        <p:txBody>
          <a:bodyPr/>
          <a:lstStyle/>
          <a:p>
            <a:fld id="{3505B016-64E1-4432-88BD-C1FDDF8765EC}"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959485" y="535305"/>
            <a:ext cx="3840480" cy="645160"/>
          </a:xfrm>
          <a:prstGeom prst="rect">
            <a:avLst/>
          </a:prstGeom>
          <a:noFill/>
        </p:spPr>
        <p:txBody>
          <a:bodyPr wrap="none" rtlCol="0">
            <a:spAutoFit/>
          </a:bodyPr>
          <a:lstStyle/>
          <a:p>
            <a:r>
              <a:rPr lang="zh-CN" altLang="en-US" sz="3600" dirty="0">
                <a:latin typeface="方正粗黑宋简体" panose="02000000000000000000" pitchFamily="2" charset="-122"/>
                <a:ea typeface="方正粗黑宋简体" panose="02000000000000000000" pitchFamily="2" charset="-122"/>
                <a:cs typeface="字魂105号-简雅黑" panose="00000500000000000000" pitchFamily="2" charset="-122"/>
              </a:rPr>
              <a:t>随机快速排序</a:t>
            </a:r>
            <a:r>
              <a:rPr lang="zh-CN" altLang="en-US" sz="3600" dirty="0">
                <a:latin typeface="方正粗黑宋简体" panose="02000000000000000000" pitchFamily="2" charset="-122"/>
                <a:ea typeface="方正粗黑宋简体" panose="02000000000000000000" pitchFamily="2" charset="-122"/>
                <a:cs typeface="字魂105号-简雅黑" panose="00000500000000000000" pitchFamily="2" charset="-122"/>
              </a:rPr>
              <a:t>算法</a:t>
            </a:r>
            <a:endParaRPr lang="zh-CN" altLang="en-US" sz="3600" dirty="0">
              <a:latin typeface="方正粗黑宋简体" panose="02000000000000000000" pitchFamily="2" charset="-122"/>
              <a:ea typeface="方正粗黑宋简体" panose="02000000000000000000" pitchFamily="2" charset="-122"/>
              <a:cs typeface="字魂105号-简雅黑" panose="00000500000000000000" pitchFamily="2" charset="-122"/>
            </a:endParaRPr>
          </a:p>
        </p:txBody>
      </p:sp>
      <p:sp>
        <p:nvSpPr>
          <p:cNvPr id="5" name="矩形 4"/>
          <p:cNvSpPr/>
          <p:nvPr/>
        </p:nvSpPr>
        <p:spPr>
          <a:xfrm>
            <a:off x="0" y="462703"/>
            <a:ext cx="794456" cy="738664"/>
          </a:xfrm>
          <a:prstGeom prst="rect">
            <a:avLst/>
          </a:prstGeom>
          <a:solidFill>
            <a:srgbClr val="9A00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67" name="图片 6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9911444" y="545564"/>
            <a:ext cx="1836080" cy="512545"/>
          </a:xfrm>
          <a:prstGeom prst="rect">
            <a:avLst/>
          </a:prstGeom>
        </p:spPr>
      </p:pic>
      <p:sp>
        <p:nvSpPr>
          <p:cNvPr id="18" name="矩形 17"/>
          <p:cNvSpPr/>
          <p:nvPr/>
        </p:nvSpPr>
        <p:spPr>
          <a:xfrm flipV="1">
            <a:off x="7529454" y="6772905"/>
            <a:ext cx="4682001" cy="128741"/>
          </a:xfrm>
          <a:prstGeom prst="rect">
            <a:avLst/>
          </a:prstGeom>
          <a:solidFill>
            <a:srgbClr val="9A00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灯片编号占位符 7"/>
          <p:cNvSpPr>
            <a:spLocks noGrp="1"/>
          </p:cNvSpPr>
          <p:nvPr>
            <p:ph type="sldNum" sz="quarter" idx="12"/>
          </p:nvPr>
        </p:nvSpPr>
        <p:spPr/>
        <p:txBody>
          <a:bodyPr/>
          <a:lstStyle/>
          <a:p>
            <a:fld id="{3505B016-64E1-4432-88BD-C1FDDF8765EC}" type="slidenum">
              <a:rPr lang="zh-CN" altLang="en-US" smtClean="0"/>
            </a:fld>
            <a:endParaRPr lang="zh-CN" altLang="en-US"/>
          </a:p>
        </p:txBody>
      </p:sp>
      <p:sp>
        <p:nvSpPr>
          <p:cNvPr id="9" name="文本框 8"/>
          <p:cNvSpPr txBox="1"/>
          <p:nvPr/>
        </p:nvSpPr>
        <p:spPr>
          <a:xfrm>
            <a:off x="793750" y="1363345"/>
            <a:ext cx="10560050" cy="4702810"/>
          </a:xfrm>
          <a:prstGeom prst="rect">
            <a:avLst/>
          </a:prstGeom>
          <a:noFill/>
        </p:spPr>
        <p:txBody>
          <a:bodyPr wrap="square" rtlCol="0">
            <a:noAutofit/>
          </a:bodyPr>
          <a:p>
            <a:pPr marL="342900" indent="-342900" fontAlgn="auto">
              <a:lnSpc>
                <a:spcPct val="120000"/>
              </a:lnSpc>
              <a:buSzPct val="75000"/>
              <a:buFont typeface="Wingdings" panose="05000000000000000000" charset="0"/>
              <a:buChar char="l"/>
            </a:pPr>
            <a:r>
              <a:rPr lang="zh-CN" altLang="en-US" sz="2400">
                <a:latin typeface="Cambria Math" panose="02040503050406030204" charset="0"/>
                <a:ea typeface="宋体" panose="02010600030101010101" pitchFamily="2" charset="-122"/>
                <a:cs typeface="Cambria Math" panose="02040503050406030204" charset="0"/>
              </a:rPr>
              <a:t>另一个舍伍德算法的</a:t>
            </a:r>
            <a:r>
              <a:rPr lang="zh-CN" altLang="en-US" sz="2400">
                <a:latin typeface="Cambria Math" panose="02040503050406030204" charset="0"/>
                <a:ea typeface="宋体" panose="02010600030101010101" pitchFamily="2" charset="-122"/>
                <a:cs typeface="Cambria Math" panose="02040503050406030204" charset="0"/>
              </a:rPr>
              <a:t>例子：</a:t>
            </a:r>
            <a:endParaRPr lang="zh-CN" altLang="en-US" sz="2400">
              <a:latin typeface="Cambria Math" panose="02040503050406030204" charset="0"/>
              <a:ea typeface="宋体" panose="02010600030101010101" pitchFamily="2" charset="-122"/>
              <a:cs typeface="Cambria Math" panose="02040503050406030204" charset="0"/>
            </a:endParaRPr>
          </a:p>
          <a:p>
            <a:pPr marL="800100" lvl="1" indent="-342900" fontAlgn="auto">
              <a:lnSpc>
                <a:spcPct val="120000"/>
              </a:lnSpc>
              <a:buSzPct val="75000"/>
              <a:buFont typeface="Wingdings" panose="05000000000000000000" charset="0"/>
              <a:buChar char="l"/>
            </a:pPr>
            <a:r>
              <a:rPr lang="zh-CN" altLang="en-US" sz="2400">
                <a:latin typeface="Cambria Math" panose="02040503050406030204" charset="0"/>
                <a:ea typeface="宋体" panose="02010600030101010101" pitchFamily="2" charset="-122"/>
                <a:cs typeface="Cambria Math" panose="02040503050406030204" charset="0"/>
              </a:rPr>
              <a:t>雇用问题的随机算法：</a:t>
            </a:r>
            <a:r>
              <a:rPr lang="zh-CN" altLang="en-US" sz="2400" b="1">
                <a:latin typeface="Cambria Math" panose="02040503050406030204" charset="0"/>
                <a:ea typeface="宋体" panose="02010600030101010101" pitchFamily="2" charset="-122"/>
                <a:cs typeface="Cambria Math" panose="02040503050406030204" charset="0"/>
              </a:rPr>
              <a:t>首先对应聘者序列进行随机排列</a:t>
            </a:r>
            <a:endParaRPr lang="zh-CN" altLang="en-US" sz="2400">
              <a:latin typeface="Cambria Math" panose="02040503050406030204" charset="0"/>
              <a:ea typeface="宋体" panose="02010600030101010101" pitchFamily="2" charset="-122"/>
              <a:cs typeface="Cambria Math" panose="02040503050406030204" charset="0"/>
            </a:endParaRPr>
          </a:p>
          <a:p>
            <a:pPr marL="800100" lvl="1" indent="-342900" fontAlgn="auto">
              <a:lnSpc>
                <a:spcPct val="120000"/>
              </a:lnSpc>
              <a:buSzPct val="75000"/>
              <a:buFont typeface="Wingdings" panose="05000000000000000000" charset="0"/>
              <a:buChar char="l"/>
            </a:pPr>
            <a:r>
              <a:rPr lang="zh-CN" altLang="en-US" sz="2400">
                <a:latin typeface="Cambria Math" panose="02040503050406030204" charset="0"/>
                <a:ea typeface="宋体" panose="02010600030101010101" pitchFamily="2" charset="-122"/>
                <a:cs typeface="Cambria Math" panose="02040503050406030204" charset="0"/>
              </a:rPr>
              <a:t>通过这个改变建立了一个随机算法，其性能和假设应聘者以随机序列出现所得的结果</a:t>
            </a:r>
            <a:r>
              <a:rPr lang="zh-CN" altLang="en-US" sz="2400">
                <a:latin typeface="Cambria Math" panose="02040503050406030204" charset="0"/>
                <a:ea typeface="宋体" panose="02010600030101010101" pitchFamily="2" charset="-122"/>
                <a:cs typeface="Cambria Math" panose="02040503050406030204" charset="0"/>
              </a:rPr>
              <a:t>匹配。</a:t>
            </a:r>
            <a:endParaRPr lang="zh-CN" altLang="en-US" sz="2400">
              <a:latin typeface="Cambria Math" panose="02040503050406030204" charset="0"/>
              <a:ea typeface="宋体" panose="02010600030101010101" pitchFamily="2" charset="-122"/>
              <a:cs typeface="Cambria Math" panose="02040503050406030204" charset="0"/>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959485" y="535305"/>
            <a:ext cx="3840480" cy="645160"/>
          </a:xfrm>
          <a:prstGeom prst="rect">
            <a:avLst/>
          </a:prstGeom>
          <a:noFill/>
        </p:spPr>
        <p:txBody>
          <a:bodyPr wrap="none" rtlCol="0">
            <a:spAutoFit/>
          </a:bodyPr>
          <a:lstStyle/>
          <a:p>
            <a:r>
              <a:rPr lang="zh-CN" altLang="en-US" sz="3600" dirty="0">
                <a:latin typeface="方正粗黑宋简体" panose="02000000000000000000" pitchFamily="2" charset="-122"/>
                <a:ea typeface="方正粗黑宋简体" panose="02000000000000000000" pitchFamily="2" charset="-122"/>
                <a:cs typeface="字魂105号-简雅黑" panose="00000500000000000000" pitchFamily="2" charset="-122"/>
              </a:rPr>
              <a:t>随机快速排序</a:t>
            </a:r>
            <a:r>
              <a:rPr lang="zh-CN" altLang="en-US" sz="3600" dirty="0">
                <a:latin typeface="方正粗黑宋简体" panose="02000000000000000000" pitchFamily="2" charset="-122"/>
                <a:ea typeface="方正粗黑宋简体" panose="02000000000000000000" pitchFamily="2" charset="-122"/>
                <a:cs typeface="字魂105号-简雅黑" panose="00000500000000000000" pitchFamily="2" charset="-122"/>
              </a:rPr>
              <a:t>算法</a:t>
            </a:r>
            <a:endParaRPr lang="zh-CN" altLang="en-US" sz="3600" dirty="0">
              <a:latin typeface="方正粗黑宋简体" panose="02000000000000000000" pitchFamily="2" charset="-122"/>
              <a:ea typeface="方正粗黑宋简体" panose="02000000000000000000" pitchFamily="2" charset="-122"/>
              <a:cs typeface="字魂105号-简雅黑" panose="00000500000000000000" pitchFamily="2" charset="-122"/>
            </a:endParaRPr>
          </a:p>
        </p:txBody>
      </p:sp>
      <p:sp>
        <p:nvSpPr>
          <p:cNvPr id="5" name="矩形 4"/>
          <p:cNvSpPr/>
          <p:nvPr/>
        </p:nvSpPr>
        <p:spPr>
          <a:xfrm>
            <a:off x="0" y="462703"/>
            <a:ext cx="794456" cy="738664"/>
          </a:xfrm>
          <a:prstGeom prst="rect">
            <a:avLst/>
          </a:prstGeom>
          <a:solidFill>
            <a:srgbClr val="9A00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67" name="图片 6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9911444" y="545564"/>
            <a:ext cx="1836080" cy="512545"/>
          </a:xfrm>
          <a:prstGeom prst="rect">
            <a:avLst/>
          </a:prstGeom>
        </p:spPr>
      </p:pic>
      <p:sp>
        <p:nvSpPr>
          <p:cNvPr id="18" name="矩形 17"/>
          <p:cNvSpPr/>
          <p:nvPr/>
        </p:nvSpPr>
        <p:spPr>
          <a:xfrm flipV="1">
            <a:off x="7529454" y="6772905"/>
            <a:ext cx="4682001" cy="128741"/>
          </a:xfrm>
          <a:prstGeom prst="rect">
            <a:avLst/>
          </a:prstGeom>
          <a:solidFill>
            <a:srgbClr val="9A00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灯片编号占位符 7"/>
          <p:cNvSpPr>
            <a:spLocks noGrp="1"/>
          </p:cNvSpPr>
          <p:nvPr>
            <p:ph type="sldNum" sz="quarter" idx="12"/>
          </p:nvPr>
        </p:nvSpPr>
        <p:spPr/>
        <p:txBody>
          <a:bodyPr/>
          <a:lstStyle/>
          <a:p>
            <a:fld id="{3505B016-64E1-4432-88BD-C1FDDF8765EC}" type="slidenum">
              <a:rPr lang="zh-CN" altLang="en-US" smtClean="0"/>
            </a:fld>
            <a:endParaRPr lang="zh-CN" altLang="en-US"/>
          </a:p>
        </p:txBody>
      </p:sp>
      <p:sp>
        <p:nvSpPr>
          <p:cNvPr id="9" name="文本框 8"/>
          <p:cNvSpPr txBox="1"/>
          <p:nvPr/>
        </p:nvSpPr>
        <p:spPr>
          <a:xfrm>
            <a:off x="793750" y="1410970"/>
            <a:ext cx="10560050" cy="4702810"/>
          </a:xfrm>
          <a:prstGeom prst="rect">
            <a:avLst/>
          </a:prstGeom>
          <a:noFill/>
        </p:spPr>
        <p:txBody>
          <a:bodyPr wrap="square" rtlCol="0">
            <a:noAutofit/>
          </a:bodyPr>
          <a:p>
            <a:pPr marL="342900" indent="-342900" fontAlgn="auto">
              <a:lnSpc>
                <a:spcPct val="120000"/>
              </a:lnSpc>
              <a:buSzPct val="75000"/>
              <a:buFont typeface="Wingdings" panose="05000000000000000000" charset="0"/>
              <a:buChar char="l"/>
            </a:pPr>
            <a:r>
              <a:rPr lang="zh-CN" altLang="en-US" sz="2400">
                <a:latin typeface="Cambria Math" panose="02040503050406030204" charset="0"/>
                <a:ea typeface="宋体" panose="02010600030101010101" pitchFamily="2" charset="-122"/>
                <a:cs typeface="Cambria Math" panose="02040503050406030204" charset="0"/>
              </a:rPr>
              <a:t>随机算法的目的</a:t>
            </a:r>
            <a:r>
              <a:rPr lang="en-US" altLang="zh-CN" sz="2400">
                <a:latin typeface="Cambria Math" panose="02040503050406030204" charset="0"/>
                <a:ea typeface="宋体" panose="02010600030101010101" pitchFamily="2" charset="-122"/>
                <a:cs typeface="Cambria Math" panose="02040503050406030204" charset="0"/>
              </a:rPr>
              <a:t>(2)</a:t>
            </a:r>
            <a:r>
              <a:rPr lang="zh-CN" altLang="en-US" sz="2400">
                <a:latin typeface="Cambria Math" panose="02040503050406030204" charset="0"/>
                <a:ea typeface="宋体" panose="02010600030101010101" pitchFamily="2" charset="-122"/>
                <a:cs typeface="Cambria Math" panose="02040503050406030204" charset="0"/>
              </a:rPr>
              <a:t>：</a:t>
            </a:r>
            <a:endParaRPr lang="zh-CN" altLang="en-US" sz="2400">
              <a:latin typeface="Cambria Math" panose="02040503050406030204" charset="0"/>
              <a:ea typeface="宋体" panose="02010600030101010101" pitchFamily="2" charset="-122"/>
              <a:cs typeface="Cambria Math" panose="02040503050406030204" charset="0"/>
            </a:endParaRPr>
          </a:p>
          <a:p>
            <a:pPr marL="800100" lvl="1" indent="-342900" fontAlgn="auto">
              <a:lnSpc>
                <a:spcPct val="120000"/>
              </a:lnSpc>
              <a:buSzPct val="75000"/>
              <a:buFont typeface="Wingdings" panose="05000000000000000000" charset="0"/>
              <a:buChar char="l"/>
            </a:pPr>
            <a:r>
              <a:rPr lang="zh-CN" sz="2400">
                <a:latin typeface="Cambria Math" panose="02040503050406030204" charset="0"/>
                <a:ea typeface="宋体" panose="02010600030101010101" pitchFamily="2" charset="-122"/>
                <a:cs typeface="Cambria Math" panose="02040503050406030204" charset="0"/>
              </a:rPr>
              <a:t>降低时间复杂度，</a:t>
            </a:r>
            <a:r>
              <a:rPr lang="en-US" altLang="zh-CN" sz="2400">
                <a:latin typeface="Cambria Math" panose="02040503050406030204" charset="0"/>
                <a:ea typeface="宋体" panose="02010600030101010101" pitchFamily="2" charset="-122"/>
                <a:cs typeface="Cambria Math" panose="02040503050406030204" charset="0"/>
              </a:rPr>
              <a:t>LeaVegas</a:t>
            </a:r>
            <a:r>
              <a:rPr lang="zh-CN" altLang="en-US" sz="2400">
                <a:latin typeface="Cambria Math" panose="02040503050406030204" charset="0"/>
                <a:ea typeface="宋体" panose="02010600030101010101" pitchFamily="2" charset="-122"/>
                <a:cs typeface="Cambria Math" panose="02040503050406030204" charset="0"/>
              </a:rPr>
              <a:t>和</a:t>
            </a:r>
            <a:r>
              <a:rPr lang="en-US" altLang="zh-CN" sz="2400">
                <a:latin typeface="Cambria Math" panose="02040503050406030204" charset="0"/>
                <a:ea typeface="宋体" panose="02010600030101010101" pitchFamily="2" charset="-122"/>
                <a:cs typeface="Cambria Math" panose="02040503050406030204" charset="0"/>
              </a:rPr>
              <a:t>Monte Carlo</a:t>
            </a:r>
            <a:r>
              <a:rPr lang="zh-CN" altLang="en-US" sz="2400">
                <a:latin typeface="Cambria Math" panose="02040503050406030204" charset="0"/>
                <a:ea typeface="宋体" panose="02010600030101010101" pitchFamily="2" charset="-122"/>
                <a:cs typeface="Cambria Math" panose="02040503050406030204" charset="0"/>
              </a:rPr>
              <a:t>型</a:t>
            </a:r>
            <a:r>
              <a:rPr lang="zh-CN" altLang="en-US" sz="2400">
                <a:latin typeface="Cambria Math" panose="02040503050406030204" charset="0"/>
                <a:ea typeface="宋体" panose="02010600030101010101" pitchFamily="2" charset="-122"/>
                <a:cs typeface="Cambria Math" panose="02040503050406030204" charset="0"/>
              </a:rPr>
              <a:t>随机算法都可以起到这个作用。通常也会将随机算法与确定性算法相结合满足达到优化的</a:t>
            </a:r>
            <a:r>
              <a:rPr lang="zh-CN" altLang="en-US" sz="2400">
                <a:latin typeface="Cambria Math" panose="02040503050406030204" charset="0"/>
                <a:ea typeface="宋体" panose="02010600030101010101" pitchFamily="2" charset="-122"/>
                <a:cs typeface="Cambria Math" panose="02040503050406030204" charset="0"/>
              </a:rPr>
              <a:t>目的。</a:t>
            </a:r>
            <a:endParaRPr lang="zh-CN" altLang="en-US" sz="2400">
              <a:latin typeface="Cambria Math" panose="02040503050406030204" charset="0"/>
              <a:ea typeface="宋体" panose="02010600030101010101" pitchFamily="2" charset="-122"/>
              <a:cs typeface="Cambria Math" panose="02040503050406030204" charset="0"/>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959485" y="535305"/>
            <a:ext cx="4754880" cy="645160"/>
          </a:xfrm>
          <a:prstGeom prst="rect">
            <a:avLst/>
          </a:prstGeom>
          <a:noFill/>
        </p:spPr>
        <p:txBody>
          <a:bodyPr wrap="none" rtlCol="0">
            <a:spAutoFit/>
          </a:bodyPr>
          <a:lstStyle/>
          <a:p>
            <a:r>
              <a:rPr lang="zh-CN" altLang="en-US" sz="3600" dirty="0">
                <a:latin typeface="方正粗黑宋简体" panose="02000000000000000000" pitchFamily="2" charset="-122"/>
                <a:ea typeface="方正粗黑宋简体" panose="02000000000000000000" pitchFamily="2" charset="-122"/>
                <a:cs typeface="字魂105号-简雅黑" panose="00000500000000000000" pitchFamily="2" charset="-122"/>
              </a:rPr>
              <a:t>随机快速排序算法</a:t>
            </a:r>
            <a:r>
              <a:rPr lang="zh-CN" altLang="en-US" sz="3600" dirty="0">
                <a:latin typeface="方正粗黑宋简体" panose="02000000000000000000" pitchFamily="2" charset="-122"/>
                <a:ea typeface="方正粗黑宋简体" panose="02000000000000000000" pitchFamily="2" charset="-122"/>
                <a:cs typeface="字魂105号-简雅黑" panose="00000500000000000000" pitchFamily="2" charset="-122"/>
              </a:rPr>
              <a:t>分析</a:t>
            </a:r>
            <a:endParaRPr lang="zh-CN" altLang="en-US" sz="3600" dirty="0">
              <a:latin typeface="方正粗黑宋简体" panose="02000000000000000000" pitchFamily="2" charset="-122"/>
              <a:ea typeface="方正粗黑宋简体" panose="02000000000000000000" pitchFamily="2" charset="-122"/>
              <a:cs typeface="字魂105号-简雅黑" panose="00000500000000000000" pitchFamily="2" charset="-122"/>
            </a:endParaRPr>
          </a:p>
        </p:txBody>
      </p:sp>
      <p:sp>
        <p:nvSpPr>
          <p:cNvPr id="5" name="矩形 4"/>
          <p:cNvSpPr/>
          <p:nvPr/>
        </p:nvSpPr>
        <p:spPr>
          <a:xfrm>
            <a:off x="0" y="462703"/>
            <a:ext cx="794456" cy="738664"/>
          </a:xfrm>
          <a:prstGeom prst="rect">
            <a:avLst/>
          </a:prstGeom>
          <a:solidFill>
            <a:srgbClr val="9A00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67" name="图片 6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9911444" y="545564"/>
            <a:ext cx="1836080" cy="512545"/>
          </a:xfrm>
          <a:prstGeom prst="rect">
            <a:avLst/>
          </a:prstGeom>
        </p:spPr>
      </p:pic>
      <p:sp>
        <p:nvSpPr>
          <p:cNvPr id="18" name="矩形 17"/>
          <p:cNvSpPr/>
          <p:nvPr/>
        </p:nvSpPr>
        <p:spPr>
          <a:xfrm flipV="1">
            <a:off x="7529454" y="6772905"/>
            <a:ext cx="4682001" cy="128741"/>
          </a:xfrm>
          <a:prstGeom prst="rect">
            <a:avLst/>
          </a:prstGeom>
          <a:solidFill>
            <a:srgbClr val="9A00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灯片编号占位符 7"/>
          <p:cNvSpPr>
            <a:spLocks noGrp="1"/>
          </p:cNvSpPr>
          <p:nvPr>
            <p:ph type="sldNum" sz="quarter" idx="12"/>
          </p:nvPr>
        </p:nvSpPr>
        <p:spPr/>
        <p:txBody>
          <a:bodyPr/>
          <a:lstStyle/>
          <a:p>
            <a:fld id="{3505B016-64E1-4432-88BD-C1FDDF8765EC}" type="slidenum">
              <a:rPr lang="zh-CN" altLang="en-US" smtClean="0"/>
            </a:fld>
            <a:endParaRPr lang="zh-CN" altLang="en-US"/>
          </a:p>
        </p:txBody>
      </p:sp>
      <p:sp>
        <p:nvSpPr>
          <p:cNvPr id="9" name="文本框 8"/>
          <p:cNvSpPr txBox="1"/>
          <p:nvPr/>
        </p:nvSpPr>
        <p:spPr>
          <a:xfrm>
            <a:off x="793750" y="1410970"/>
            <a:ext cx="10560050" cy="4702810"/>
          </a:xfrm>
          <a:prstGeom prst="rect">
            <a:avLst/>
          </a:prstGeom>
          <a:noFill/>
        </p:spPr>
        <p:txBody>
          <a:bodyPr wrap="square" rtlCol="0">
            <a:noAutofit/>
          </a:bodyPr>
          <a:p>
            <a:pPr marL="342900" indent="-342900" fontAlgn="auto">
              <a:lnSpc>
                <a:spcPct val="120000"/>
              </a:lnSpc>
              <a:buSzPct val="75000"/>
              <a:buFont typeface="Wingdings" panose="05000000000000000000" charset="0"/>
              <a:buChar char="l"/>
            </a:pPr>
            <a:r>
              <a:rPr lang="zh-CN" altLang="en-US" sz="2400">
                <a:latin typeface="Cambria Math" panose="02040503050406030204" charset="0"/>
                <a:ea typeface="宋体" panose="02010600030101010101" pitchFamily="2" charset="-122"/>
                <a:cs typeface="Cambria Math" panose="02040503050406030204" charset="0"/>
              </a:rPr>
              <a:t>递推关系</a:t>
            </a:r>
            <a:r>
              <a:rPr lang="zh-CN" altLang="en-US" sz="2400">
                <a:latin typeface="Cambria Math" panose="02040503050406030204" charset="0"/>
                <a:ea typeface="宋体" panose="02010600030101010101" pitchFamily="2" charset="-122"/>
                <a:cs typeface="Cambria Math" panose="02040503050406030204" charset="0"/>
              </a:rPr>
              <a:t>式</a:t>
            </a:r>
            <a:endParaRPr lang="zh-CN" altLang="en-US" sz="2400">
              <a:latin typeface="Cambria Math" panose="02040503050406030204" charset="0"/>
              <a:ea typeface="宋体" panose="02010600030101010101" pitchFamily="2" charset="-122"/>
              <a:cs typeface="Cambria Math" panose="02040503050406030204" charset="0"/>
            </a:endParaRPr>
          </a:p>
        </p:txBody>
      </p:sp>
      <p:pic>
        <p:nvPicPr>
          <p:cNvPr id="2" name="图片 1"/>
          <p:cNvPicPr>
            <a:picLocks noChangeAspect="1"/>
          </p:cNvPicPr>
          <p:nvPr/>
        </p:nvPicPr>
        <p:blipFill>
          <a:blip r:embed="rId2"/>
          <a:stretch>
            <a:fillRect/>
          </a:stretch>
        </p:blipFill>
        <p:spPr>
          <a:xfrm>
            <a:off x="1306195" y="2098040"/>
            <a:ext cx="7370445" cy="44227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959485" y="535305"/>
            <a:ext cx="4754880" cy="645160"/>
          </a:xfrm>
          <a:prstGeom prst="rect">
            <a:avLst/>
          </a:prstGeom>
          <a:noFill/>
        </p:spPr>
        <p:txBody>
          <a:bodyPr wrap="none" rtlCol="0">
            <a:spAutoFit/>
          </a:bodyPr>
          <a:lstStyle/>
          <a:p>
            <a:r>
              <a:rPr lang="zh-CN" altLang="en-US" sz="3600" dirty="0">
                <a:latin typeface="方正粗黑宋简体" panose="02000000000000000000" pitchFamily="2" charset="-122"/>
                <a:ea typeface="方正粗黑宋简体" panose="02000000000000000000" pitchFamily="2" charset="-122"/>
                <a:cs typeface="字魂105号-简雅黑" panose="00000500000000000000" pitchFamily="2" charset="-122"/>
              </a:rPr>
              <a:t>随机快速排序算法</a:t>
            </a:r>
            <a:r>
              <a:rPr lang="zh-CN" altLang="en-US" sz="3600" dirty="0">
                <a:latin typeface="方正粗黑宋简体" panose="02000000000000000000" pitchFamily="2" charset="-122"/>
                <a:ea typeface="方正粗黑宋简体" panose="02000000000000000000" pitchFamily="2" charset="-122"/>
                <a:cs typeface="字魂105号-简雅黑" panose="00000500000000000000" pitchFamily="2" charset="-122"/>
              </a:rPr>
              <a:t>分析</a:t>
            </a:r>
            <a:endParaRPr lang="zh-CN" altLang="en-US" sz="3600" dirty="0">
              <a:latin typeface="方正粗黑宋简体" panose="02000000000000000000" pitchFamily="2" charset="-122"/>
              <a:ea typeface="方正粗黑宋简体" panose="02000000000000000000" pitchFamily="2" charset="-122"/>
              <a:cs typeface="字魂105号-简雅黑" panose="00000500000000000000" pitchFamily="2" charset="-122"/>
            </a:endParaRPr>
          </a:p>
        </p:txBody>
      </p:sp>
      <p:sp>
        <p:nvSpPr>
          <p:cNvPr id="5" name="矩形 4"/>
          <p:cNvSpPr/>
          <p:nvPr/>
        </p:nvSpPr>
        <p:spPr>
          <a:xfrm>
            <a:off x="0" y="462703"/>
            <a:ext cx="794456" cy="738664"/>
          </a:xfrm>
          <a:prstGeom prst="rect">
            <a:avLst/>
          </a:prstGeom>
          <a:solidFill>
            <a:srgbClr val="9A00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67" name="图片 6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9911444" y="545564"/>
            <a:ext cx="1836080" cy="512545"/>
          </a:xfrm>
          <a:prstGeom prst="rect">
            <a:avLst/>
          </a:prstGeom>
        </p:spPr>
      </p:pic>
      <p:sp>
        <p:nvSpPr>
          <p:cNvPr id="18" name="矩形 17"/>
          <p:cNvSpPr/>
          <p:nvPr/>
        </p:nvSpPr>
        <p:spPr>
          <a:xfrm flipV="1">
            <a:off x="7529454" y="6772905"/>
            <a:ext cx="4682001" cy="128741"/>
          </a:xfrm>
          <a:prstGeom prst="rect">
            <a:avLst/>
          </a:prstGeom>
          <a:solidFill>
            <a:srgbClr val="9A00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灯片编号占位符 7"/>
          <p:cNvSpPr>
            <a:spLocks noGrp="1"/>
          </p:cNvSpPr>
          <p:nvPr>
            <p:ph type="sldNum" sz="quarter" idx="12"/>
          </p:nvPr>
        </p:nvSpPr>
        <p:spPr/>
        <p:txBody>
          <a:bodyPr/>
          <a:lstStyle/>
          <a:p>
            <a:fld id="{3505B016-64E1-4432-88BD-C1FDDF8765EC}" type="slidenum">
              <a:rPr lang="zh-CN" altLang="en-US" smtClean="0"/>
            </a:fld>
            <a:endParaRPr lang="zh-CN" altLang="en-US"/>
          </a:p>
        </p:txBody>
      </p:sp>
      <p:sp>
        <p:nvSpPr>
          <p:cNvPr id="9" name="文本框 8"/>
          <p:cNvSpPr txBox="1"/>
          <p:nvPr/>
        </p:nvSpPr>
        <p:spPr>
          <a:xfrm>
            <a:off x="793750" y="1410970"/>
            <a:ext cx="10560050" cy="4702810"/>
          </a:xfrm>
          <a:prstGeom prst="rect">
            <a:avLst/>
          </a:prstGeom>
          <a:noFill/>
        </p:spPr>
        <p:txBody>
          <a:bodyPr wrap="square" rtlCol="0">
            <a:noAutofit/>
          </a:bodyPr>
          <a:p>
            <a:pPr marL="342900" indent="-342900" fontAlgn="auto">
              <a:lnSpc>
                <a:spcPct val="120000"/>
              </a:lnSpc>
              <a:buSzPct val="75000"/>
              <a:buFont typeface="Wingdings" panose="05000000000000000000" charset="0"/>
              <a:buChar char="l"/>
            </a:pPr>
            <a:r>
              <a:rPr lang="zh-CN" altLang="en-US" sz="2400">
                <a:latin typeface="Cambria Math" panose="02040503050406030204" charset="0"/>
                <a:ea typeface="宋体" panose="02010600030101010101" pitchFamily="2" charset="-122"/>
                <a:cs typeface="Cambria Math" panose="02040503050406030204" charset="0"/>
              </a:rPr>
              <a:t>利用随机变量进行概率分析：</a:t>
            </a:r>
            <a:r>
              <a:rPr lang="zh-CN" altLang="en-US" sz="2400">
                <a:latin typeface="Cambria Math" panose="02040503050406030204" charset="0"/>
                <a:ea typeface="宋体" panose="02010600030101010101" pitchFamily="2" charset="-122"/>
                <a:cs typeface="Cambria Math" panose="02040503050406030204" charset="0"/>
                <a:sym typeface="+mn-ea"/>
              </a:rPr>
              <a:t>优雅的计算方式</a:t>
            </a:r>
            <a:endParaRPr lang="zh-CN" altLang="en-US" sz="2400">
              <a:latin typeface="Cambria Math" panose="02040503050406030204" charset="0"/>
              <a:ea typeface="宋体" panose="02010600030101010101" pitchFamily="2" charset="-122"/>
              <a:cs typeface="Cambria Math" panose="02040503050406030204" charset="0"/>
            </a:endParaRPr>
          </a:p>
        </p:txBody>
      </p:sp>
      <p:pic>
        <p:nvPicPr>
          <p:cNvPr id="2" name="图片 1"/>
          <p:cNvPicPr>
            <a:picLocks noChangeAspect="1"/>
          </p:cNvPicPr>
          <p:nvPr/>
        </p:nvPicPr>
        <p:blipFill>
          <a:blip r:embed="rId2"/>
          <a:stretch>
            <a:fillRect/>
          </a:stretch>
        </p:blipFill>
        <p:spPr>
          <a:xfrm>
            <a:off x="1815465" y="2048510"/>
            <a:ext cx="8222615" cy="415099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959485" y="535305"/>
            <a:ext cx="4754880" cy="645160"/>
          </a:xfrm>
          <a:prstGeom prst="rect">
            <a:avLst/>
          </a:prstGeom>
          <a:noFill/>
        </p:spPr>
        <p:txBody>
          <a:bodyPr wrap="none" rtlCol="0">
            <a:spAutoFit/>
          </a:bodyPr>
          <a:lstStyle/>
          <a:p>
            <a:r>
              <a:rPr lang="zh-CN" altLang="en-US" sz="3600" dirty="0">
                <a:latin typeface="方正粗黑宋简体" panose="02000000000000000000" pitchFamily="2" charset="-122"/>
                <a:ea typeface="方正粗黑宋简体" panose="02000000000000000000" pitchFamily="2" charset="-122"/>
                <a:cs typeface="字魂105号-简雅黑" panose="00000500000000000000" pitchFamily="2" charset="-122"/>
              </a:rPr>
              <a:t>随机快速排序算法</a:t>
            </a:r>
            <a:r>
              <a:rPr lang="zh-CN" altLang="en-US" sz="3600" dirty="0">
                <a:latin typeface="方正粗黑宋简体" panose="02000000000000000000" pitchFamily="2" charset="-122"/>
                <a:ea typeface="方正粗黑宋简体" panose="02000000000000000000" pitchFamily="2" charset="-122"/>
                <a:cs typeface="字魂105号-简雅黑" panose="00000500000000000000" pitchFamily="2" charset="-122"/>
              </a:rPr>
              <a:t>分析</a:t>
            </a:r>
            <a:endParaRPr lang="zh-CN" altLang="en-US" sz="3600" dirty="0">
              <a:latin typeface="方正粗黑宋简体" panose="02000000000000000000" pitchFamily="2" charset="-122"/>
              <a:ea typeface="方正粗黑宋简体" panose="02000000000000000000" pitchFamily="2" charset="-122"/>
              <a:cs typeface="字魂105号-简雅黑" panose="00000500000000000000" pitchFamily="2" charset="-122"/>
            </a:endParaRPr>
          </a:p>
        </p:txBody>
      </p:sp>
      <p:sp>
        <p:nvSpPr>
          <p:cNvPr id="5" name="矩形 4"/>
          <p:cNvSpPr/>
          <p:nvPr/>
        </p:nvSpPr>
        <p:spPr>
          <a:xfrm>
            <a:off x="0" y="462703"/>
            <a:ext cx="794456" cy="738664"/>
          </a:xfrm>
          <a:prstGeom prst="rect">
            <a:avLst/>
          </a:prstGeom>
          <a:solidFill>
            <a:srgbClr val="9A00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67" name="图片 6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9911444" y="545564"/>
            <a:ext cx="1836080" cy="512545"/>
          </a:xfrm>
          <a:prstGeom prst="rect">
            <a:avLst/>
          </a:prstGeom>
        </p:spPr>
      </p:pic>
      <p:sp>
        <p:nvSpPr>
          <p:cNvPr id="18" name="矩形 17"/>
          <p:cNvSpPr/>
          <p:nvPr/>
        </p:nvSpPr>
        <p:spPr>
          <a:xfrm flipV="1">
            <a:off x="7529454" y="6772905"/>
            <a:ext cx="4682001" cy="128741"/>
          </a:xfrm>
          <a:prstGeom prst="rect">
            <a:avLst/>
          </a:prstGeom>
          <a:solidFill>
            <a:srgbClr val="9A00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灯片编号占位符 7"/>
          <p:cNvSpPr>
            <a:spLocks noGrp="1"/>
          </p:cNvSpPr>
          <p:nvPr>
            <p:ph type="sldNum" sz="quarter" idx="12"/>
          </p:nvPr>
        </p:nvSpPr>
        <p:spPr/>
        <p:txBody>
          <a:bodyPr/>
          <a:lstStyle/>
          <a:p>
            <a:fld id="{3505B016-64E1-4432-88BD-C1FDDF8765EC}" type="slidenum">
              <a:rPr lang="zh-CN" altLang="en-US" smtClean="0"/>
            </a:fld>
            <a:endParaRPr lang="zh-CN" altLang="en-US"/>
          </a:p>
        </p:txBody>
      </p:sp>
      <p:sp>
        <p:nvSpPr>
          <p:cNvPr id="9" name="文本框 8"/>
          <p:cNvSpPr txBox="1"/>
          <p:nvPr/>
        </p:nvSpPr>
        <p:spPr>
          <a:xfrm>
            <a:off x="793750" y="1410970"/>
            <a:ext cx="10560050" cy="4702810"/>
          </a:xfrm>
          <a:prstGeom prst="rect">
            <a:avLst/>
          </a:prstGeom>
          <a:noFill/>
        </p:spPr>
        <p:txBody>
          <a:bodyPr wrap="square" rtlCol="0">
            <a:noAutofit/>
          </a:bodyPr>
          <a:p>
            <a:pPr marL="342900" indent="-342900" fontAlgn="auto">
              <a:lnSpc>
                <a:spcPct val="120000"/>
              </a:lnSpc>
              <a:buSzPct val="75000"/>
              <a:buFont typeface="Wingdings" panose="05000000000000000000" charset="0"/>
              <a:buChar char="l"/>
            </a:pPr>
            <a:r>
              <a:rPr lang="zh-CN" altLang="en-US" sz="2400">
                <a:latin typeface="Cambria Math" panose="02040503050406030204" charset="0"/>
                <a:ea typeface="宋体" panose="02010600030101010101" pitchFamily="2" charset="-122"/>
                <a:cs typeface="Cambria Math" panose="02040503050406030204" charset="0"/>
              </a:rPr>
              <a:t>利用随机变量进行概率分析：</a:t>
            </a:r>
            <a:r>
              <a:rPr lang="zh-CN" altLang="en-US" sz="2400">
                <a:latin typeface="Cambria Math" panose="02040503050406030204" charset="0"/>
                <a:ea typeface="宋体" panose="02010600030101010101" pitchFamily="2" charset="-122"/>
                <a:cs typeface="Cambria Math" panose="02040503050406030204" charset="0"/>
                <a:sym typeface="+mn-ea"/>
              </a:rPr>
              <a:t>优雅的计算方式</a:t>
            </a:r>
            <a:endParaRPr lang="zh-CN" altLang="en-US" sz="2400">
              <a:latin typeface="Cambria Math" panose="02040503050406030204" charset="0"/>
              <a:ea typeface="宋体" panose="02010600030101010101" pitchFamily="2" charset="-122"/>
              <a:cs typeface="Cambria Math" panose="02040503050406030204" charset="0"/>
              <a:sym typeface="+mn-ea"/>
            </a:endParaRPr>
          </a:p>
          <a:p>
            <a:pPr marL="342900" indent="-342900" fontAlgn="auto">
              <a:lnSpc>
                <a:spcPct val="120000"/>
              </a:lnSpc>
              <a:buSzPct val="75000"/>
              <a:buFont typeface="Wingdings" panose="05000000000000000000" charset="0"/>
              <a:buChar char="l"/>
            </a:pPr>
            <a:endParaRPr lang="zh-CN" altLang="en-US" sz="2400">
              <a:latin typeface="Cambria Math" panose="02040503050406030204" charset="0"/>
              <a:ea typeface="宋体" panose="02010600030101010101" pitchFamily="2" charset="-122"/>
              <a:cs typeface="Cambria Math" panose="02040503050406030204" charset="0"/>
            </a:endParaRPr>
          </a:p>
          <a:p>
            <a:pPr marL="342900" indent="-342900" fontAlgn="auto">
              <a:lnSpc>
                <a:spcPct val="120000"/>
              </a:lnSpc>
              <a:buSzPct val="75000"/>
              <a:buFont typeface="Wingdings" panose="05000000000000000000" charset="0"/>
              <a:buChar char="l"/>
            </a:pPr>
            <a:endParaRPr lang="zh-CN" altLang="en-US" sz="2400">
              <a:latin typeface="Cambria Math" panose="02040503050406030204" charset="0"/>
              <a:ea typeface="宋体" panose="02010600030101010101" pitchFamily="2" charset="-122"/>
              <a:cs typeface="Cambria Math" panose="02040503050406030204" charset="0"/>
            </a:endParaRPr>
          </a:p>
          <a:p>
            <a:pPr marL="342900" indent="-342900" fontAlgn="auto">
              <a:lnSpc>
                <a:spcPct val="120000"/>
              </a:lnSpc>
              <a:buSzPct val="75000"/>
              <a:buFont typeface="Wingdings" panose="05000000000000000000" charset="0"/>
              <a:buChar char="l"/>
            </a:pPr>
            <a:endParaRPr lang="zh-CN" altLang="en-US" sz="2400">
              <a:latin typeface="Cambria Math" panose="02040503050406030204" charset="0"/>
              <a:ea typeface="宋体" panose="02010600030101010101" pitchFamily="2" charset="-122"/>
              <a:cs typeface="Cambria Math" panose="02040503050406030204" charset="0"/>
            </a:endParaRPr>
          </a:p>
          <a:p>
            <a:pPr marL="342900" indent="-342900" fontAlgn="auto">
              <a:lnSpc>
                <a:spcPct val="120000"/>
              </a:lnSpc>
              <a:buSzPct val="75000"/>
              <a:buFont typeface="Wingdings" panose="05000000000000000000" charset="0"/>
              <a:buChar char="l"/>
            </a:pPr>
            <a:endParaRPr lang="zh-CN" altLang="en-US" sz="2400">
              <a:latin typeface="Cambria Math" panose="02040503050406030204" charset="0"/>
              <a:ea typeface="宋体" panose="02010600030101010101" pitchFamily="2" charset="-122"/>
              <a:cs typeface="Cambria Math" panose="02040503050406030204" charset="0"/>
            </a:endParaRPr>
          </a:p>
          <a:p>
            <a:pPr marL="342900" indent="-342900" fontAlgn="auto">
              <a:lnSpc>
                <a:spcPct val="120000"/>
              </a:lnSpc>
              <a:buSzPct val="75000"/>
              <a:buFont typeface="Wingdings" panose="05000000000000000000" charset="0"/>
              <a:buChar char="l"/>
            </a:pPr>
            <a:endParaRPr lang="zh-CN" altLang="en-US" sz="2400">
              <a:latin typeface="Cambria Math" panose="02040503050406030204" charset="0"/>
              <a:ea typeface="宋体" panose="02010600030101010101" pitchFamily="2" charset="-122"/>
              <a:cs typeface="Cambria Math" panose="02040503050406030204" charset="0"/>
            </a:endParaRPr>
          </a:p>
          <a:p>
            <a:pPr marL="342900" indent="-342900" fontAlgn="auto">
              <a:lnSpc>
                <a:spcPct val="120000"/>
              </a:lnSpc>
              <a:buSzPct val="75000"/>
              <a:buFont typeface="Wingdings" panose="05000000000000000000" charset="0"/>
              <a:buChar char="l"/>
            </a:pPr>
            <a:endParaRPr lang="zh-CN" altLang="en-US" sz="2400">
              <a:latin typeface="Cambria Math" panose="02040503050406030204" charset="0"/>
              <a:ea typeface="宋体" panose="02010600030101010101" pitchFamily="2" charset="-122"/>
              <a:cs typeface="Cambria Math" panose="02040503050406030204" charset="0"/>
            </a:endParaRPr>
          </a:p>
          <a:p>
            <a:pPr marL="342900" indent="-342900" fontAlgn="auto">
              <a:lnSpc>
                <a:spcPct val="120000"/>
              </a:lnSpc>
              <a:buSzPct val="75000"/>
              <a:buFont typeface="Wingdings" panose="05000000000000000000" charset="0"/>
              <a:buChar char="l"/>
            </a:pPr>
            <a:endParaRPr lang="zh-CN" altLang="en-US" sz="2400">
              <a:latin typeface="Cambria Math" panose="02040503050406030204" charset="0"/>
              <a:ea typeface="宋体" panose="02010600030101010101" pitchFamily="2" charset="-122"/>
              <a:cs typeface="Cambria Math" panose="02040503050406030204" charset="0"/>
            </a:endParaRPr>
          </a:p>
          <a:p>
            <a:pPr marL="342900" indent="-342900" fontAlgn="auto">
              <a:lnSpc>
                <a:spcPct val="120000"/>
              </a:lnSpc>
              <a:buSzPct val="75000"/>
              <a:buFont typeface="Wingdings" panose="05000000000000000000" charset="0"/>
              <a:buChar char="l"/>
            </a:pPr>
            <a:endParaRPr lang="zh-CN" altLang="en-US" sz="2400">
              <a:latin typeface="Cambria Math" panose="02040503050406030204" charset="0"/>
              <a:ea typeface="宋体" panose="02010600030101010101" pitchFamily="2" charset="-122"/>
              <a:cs typeface="Cambria Math" panose="02040503050406030204" charset="0"/>
            </a:endParaRPr>
          </a:p>
          <a:p>
            <a:pPr marL="342900" indent="-342900" fontAlgn="auto">
              <a:lnSpc>
                <a:spcPct val="120000"/>
              </a:lnSpc>
              <a:buSzPct val="75000"/>
              <a:buFont typeface="Wingdings" panose="05000000000000000000" charset="0"/>
              <a:buChar char="l"/>
            </a:pPr>
            <a:endParaRPr lang="zh-CN" altLang="en-US" sz="2400">
              <a:latin typeface="Cambria Math" panose="02040503050406030204" charset="0"/>
              <a:ea typeface="宋体" panose="02010600030101010101" pitchFamily="2" charset="-122"/>
              <a:cs typeface="Cambria Math" panose="02040503050406030204" charset="0"/>
            </a:endParaRPr>
          </a:p>
          <a:p>
            <a:pPr marL="342900" indent="-342900" fontAlgn="auto">
              <a:lnSpc>
                <a:spcPct val="120000"/>
              </a:lnSpc>
              <a:buSzPct val="75000"/>
              <a:buFont typeface="Wingdings" panose="05000000000000000000" charset="0"/>
              <a:buChar char="l"/>
            </a:pPr>
            <a:r>
              <a:rPr lang="zh-CN" altLang="en-US" sz="2400">
                <a:latin typeface="Cambria Math" panose="02040503050406030204" charset="0"/>
                <a:ea typeface="宋体" panose="02010600030101010101" pitchFamily="2" charset="-122"/>
                <a:cs typeface="Cambria Math" panose="02040503050406030204" charset="0"/>
              </a:rPr>
              <a:t>也可以类比投标来理解：在</a:t>
            </a:r>
            <a:r>
              <a:rPr lang="en-US" altLang="zh-CN" sz="2400">
                <a:latin typeface="Cambria Math" panose="02040503050406030204" charset="0"/>
                <a:ea typeface="宋体" panose="02010600030101010101" pitchFamily="2" charset="-122"/>
                <a:cs typeface="Cambria Math" panose="02040503050406030204" charset="0"/>
              </a:rPr>
              <a:t>1~n</a:t>
            </a:r>
            <a:r>
              <a:rPr lang="zh-CN" altLang="en-US" sz="2400">
                <a:latin typeface="Cambria Math" panose="02040503050406030204" charset="0"/>
                <a:ea typeface="宋体" panose="02010600030101010101" pitchFamily="2" charset="-122"/>
                <a:cs typeface="Cambria Math" panose="02040503050406030204" charset="0"/>
              </a:rPr>
              <a:t>个盒子中投标，投到</a:t>
            </a:r>
            <a:r>
              <a:rPr lang="en-US" altLang="zh-CN" sz="2400">
                <a:latin typeface="Cambria Math" panose="02040503050406030204" charset="0"/>
                <a:ea typeface="宋体" panose="02010600030101010101" pitchFamily="2" charset="-122"/>
                <a:cs typeface="Cambria Math" panose="02040503050406030204" charset="0"/>
              </a:rPr>
              <a:t>i~j</a:t>
            </a:r>
            <a:r>
              <a:rPr lang="zh-CN" altLang="en-US" sz="2400">
                <a:latin typeface="Cambria Math" panose="02040503050406030204" charset="0"/>
                <a:ea typeface="宋体" panose="02010600030101010101" pitchFamily="2" charset="-122"/>
                <a:cs typeface="Cambria Math" panose="02040503050406030204" charset="0"/>
              </a:rPr>
              <a:t>之外的地方，继续投；只有投中</a:t>
            </a:r>
            <a:r>
              <a:rPr lang="en-US" altLang="zh-CN" sz="2400">
                <a:latin typeface="Cambria Math" panose="02040503050406030204" charset="0"/>
                <a:ea typeface="宋体" panose="02010600030101010101" pitchFamily="2" charset="-122"/>
                <a:cs typeface="Cambria Math" panose="02040503050406030204" charset="0"/>
              </a:rPr>
              <a:t>i-j</a:t>
            </a:r>
            <a:r>
              <a:rPr lang="zh-CN" altLang="en-US" sz="2400">
                <a:latin typeface="Cambria Math" panose="02040503050406030204" charset="0"/>
                <a:ea typeface="宋体" panose="02010600030101010101" pitchFamily="2" charset="-122"/>
                <a:cs typeface="Cambria Math" panose="02040503050406030204" charset="0"/>
              </a:rPr>
              <a:t>游戏结束，看</a:t>
            </a:r>
            <a:r>
              <a:rPr lang="zh-CN" altLang="en-US" sz="2400">
                <a:latin typeface="Cambria Math" panose="02040503050406030204" charset="0"/>
                <a:ea typeface="宋体" panose="02010600030101010101" pitchFamily="2" charset="-122"/>
                <a:cs typeface="Cambria Math" panose="02040503050406030204" charset="0"/>
              </a:rPr>
              <a:t>最后是否恰好投到</a:t>
            </a:r>
            <a:r>
              <a:rPr lang="en-US" altLang="zh-CN" sz="2400">
                <a:latin typeface="Cambria Math" panose="02040503050406030204" charset="0"/>
                <a:ea typeface="宋体" panose="02010600030101010101" pitchFamily="2" charset="-122"/>
                <a:cs typeface="Cambria Math" panose="02040503050406030204" charset="0"/>
              </a:rPr>
              <a:t>i</a:t>
            </a:r>
            <a:r>
              <a:rPr lang="zh-CN" altLang="en-US" sz="2400">
                <a:latin typeface="Cambria Math" panose="02040503050406030204" charset="0"/>
                <a:ea typeface="宋体" panose="02010600030101010101" pitchFamily="2" charset="-122"/>
                <a:cs typeface="Cambria Math" panose="02040503050406030204" charset="0"/>
              </a:rPr>
              <a:t>或者</a:t>
            </a:r>
            <a:r>
              <a:rPr lang="en-US" altLang="zh-CN" sz="2400">
                <a:latin typeface="Cambria Math" panose="02040503050406030204" charset="0"/>
                <a:ea typeface="宋体" panose="02010600030101010101" pitchFamily="2" charset="-122"/>
                <a:cs typeface="Cambria Math" panose="02040503050406030204" charset="0"/>
              </a:rPr>
              <a:t>j</a:t>
            </a:r>
            <a:endParaRPr lang="en-US" altLang="zh-CN" sz="2400">
              <a:latin typeface="Cambria Math" panose="02040503050406030204" charset="0"/>
              <a:ea typeface="宋体" panose="02010600030101010101" pitchFamily="2" charset="-122"/>
              <a:cs typeface="Cambria Math" panose="02040503050406030204" charset="0"/>
            </a:endParaRPr>
          </a:p>
        </p:txBody>
      </p:sp>
      <p:pic>
        <p:nvPicPr>
          <p:cNvPr id="4" name="图片 3"/>
          <p:cNvPicPr>
            <a:picLocks noChangeAspect="1"/>
          </p:cNvPicPr>
          <p:nvPr/>
        </p:nvPicPr>
        <p:blipFill>
          <a:blip r:embed="rId2"/>
          <a:stretch>
            <a:fillRect/>
          </a:stretch>
        </p:blipFill>
        <p:spPr>
          <a:xfrm>
            <a:off x="1091565" y="2065655"/>
            <a:ext cx="8577580" cy="382206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959485" y="535305"/>
            <a:ext cx="4754880" cy="645160"/>
          </a:xfrm>
          <a:prstGeom prst="rect">
            <a:avLst/>
          </a:prstGeom>
          <a:noFill/>
        </p:spPr>
        <p:txBody>
          <a:bodyPr wrap="none" rtlCol="0">
            <a:spAutoFit/>
          </a:bodyPr>
          <a:lstStyle/>
          <a:p>
            <a:r>
              <a:rPr lang="zh-CN" altLang="en-US" sz="3600" dirty="0">
                <a:latin typeface="方正粗黑宋简体" panose="02000000000000000000" pitchFamily="2" charset="-122"/>
                <a:ea typeface="方正粗黑宋简体" panose="02000000000000000000" pitchFamily="2" charset="-122"/>
                <a:cs typeface="字魂105号-简雅黑" panose="00000500000000000000" pitchFamily="2" charset="-122"/>
              </a:rPr>
              <a:t>随机快速排序算法</a:t>
            </a:r>
            <a:r>
              <a:rPr lang="zh-CN" altLang="en-US" sz="3600" dirty="0">
                <a:latin typeface="方正粗黑宋简体" panose="02000000000000000000" pitchFamily="2" charset="-122"/>
                <a:ea typeface="方正粗黑宋简体" panose="02000000000000000000" pitchFamily="2" charset="-122"/>
                <a:cs typeface="字魂105号-简雅黑" panose="00000500000000000000" pitchFamily="2" charset="-122"/>
              </a:rPr>
              <a:t>分析</a:t>
            </a:r>
            <a:endParaRPr lang="zh-CN" altLang="en-US" sz="3600" dirty="0">
              <a:latin typeface="方正粗黑宋简体" panose="02000000000000000000" pitchFamily="2" charset="-122"/>
              <a:ea typeface="方正粗黑宋简体" panose="02000000000000000000" pitchFamily="2" charset="-122"/>
              <a:cs typeface="字魂105号-简雅黑" panose="00000500000000000000" pitchFamily="2" charset="-122"/>
            </a:endParaRPr>
          </a:p>
        </p:txBody>
      </p:sp>
      <p:sp>
        <p:nvSpPr>
          <p:cNvPr id="5" name="矩形 4"/>
          <p:cNvSpPr/>
          <p:nvPr/>
        </p:nvSpPr>
        <p:spPr>
          <a:xfrm>
            <a:off x="0" y="462703"/>
            <a:ext cx="794456" cy="738664"/>
          </a:xfrm>
          <a:prstGeom prst="rect">
            <a:avLst/>
          </a:prstGeom>
          <a:solidFill>
            <a:srgbClr val="9A00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67" name="图片 6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9911444" y="545564"/>
            <a:ext cx="1836080" cy="512545"/>
          </a:xfrm>
          <a:prstGeom prst="rect">
            <a:avLst/>
          </a:prstGeom>
        </p:spPr>
      </p:pic>
      <p:sp>
        <p:nvSpPr>
          <p:cNvPr id="18" name="矩形 17"/>
          <p:cNvSpPr/>
          <p:nvPr/>
        </p:nvSpPr>
        <p:spPr>
          <a:xfrm flipV="1">
            <a:off x="7529454" y="6772905"/>
            <a:ext cx="4682001" cy="128741"/>
          </a:xfrm>
          <a:prstGeom prst="rect">
            <a:avLst/>
          </a:prstGeom>
          <a:solidFill>
            <a:srgbClr val="9A00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灯片编号占位符 7"/>
          <p:cNvSpPr>
            <a:spLocks noGrp="1"/>
          </p:cNvSpPr>
          <p:nvPr>
            <p:ph type="sldNum" sz="quarter" idx="12"/>
          </p:nvPr>
        </p:nvSpPr>
        <p:spPr/>
        <p:txBody>
          <a:bodyPr/>
          <a:lstStyle/>
          <a:p>
            <a:fld id="{3505B016-64E1-4432-88BD-C1FDDF8765EC}" type="slidenum">
              <a:rPr lang="zh-CN" altLang="en-US" smtClean="0"/>
            </a:fld>
            <a:endParaRPr lang="zh-CN" altLang="en-US"/>
          </a:p>
        </p:txBody>
      </p:sp>
      <p:sp>
        <p:nvSpPr>
          <p:cNvPr id="9" name="文本框 8"/>
          <p:cNvSpPr txBox="1"/>
          <p:nvPr/>
        </p:nvSpPr>
        <p:spPr>
          <a:xfrm>
            <a:off x="793750" y="1410970"/>
            <a:ext cx="10560050" cy="4702810"/>
          </a:xfrm>
          <a:prstGeom prst="rect">
            <a:avLst/>
          </a:prstGeom>
          <a:noFill/>
        </p:spPr>
        <p:txBody>
          <a:bodyPr wrap="square" rtlCol="0">
            <a:noAutofit/>
          </a:bodyPr>
          <a:p>
            <a:pPr marL="342900" indent="-342900" fontAlgn="auto">
              <a:lnSpc>
                <a:spcPct val="120000"/>
              </a:lnSpc>
              <a:buSzPct val="75000"/>
              <a:buFont typeface="Wingdings" panose="05000000000000000000" charset="0"/>
              <a:buChar char="l"/>
            </a:pPr>
            <a:r>
              <a:rPr lang="zh-CN" altLang="en-US" sz="2400">
                <a:latin typeface="Cambria Math" panose="02040503050406030204" charset="0"/>
                <a:ea typeface="宋体" panose="02010600030101010101" pitchFamily="2" charset="-122"/>
                <a:cs typeface="Cambria Math" panose="02040503050406030204" charset="0"/>
              </a:rPr>
              <a:t>利用随机变量进行概率分析：优雅的</a:t>
            </a:r>
            <a:r>
              <a:rPr lang="zh-CN" altLang="en-US" sz="2400">
                <a:latin typeface="Cambria Math" panose="02040503050406030204" charset="0"/>
                <a:ea typeface="宋体" panose="02010600030101010101" pitchFamily="2" charset="-122"/>
                <a:cs typeface="Cambria Math" panose="02040503050406030204" charset="0"/>
              </a:rPr>
              <a:t>计算方式</a:t>
            </a:r>
            <a:endParaRPr lang="zh-CN" altLang="en-US" sz="2400">
              <a:latin typeface="Cambria Math" panose="02040503050406030204" charset="0"/>
              <a:ea typeface="宋体" panose="02010600030101010101" pitchFamily="2" charset="-122"/>
              <a:cs typeface="Cambria Math" panose="02040503050406030204" charset="0"/>
            </a:endParaRPr>
          </a:p>
        </p:txBody>
      </p:sp>
      <p:pic>
        <p:nvPicPr>
          <p:cNvPr id="2" name="图片 1"/>
          <p:cNvPicPr>
            <a:picLocks noChangeAspect="1"/>
          </p:cNvPicPr>
          <p:nvPr/>
        </p:nvPicPr>
        <p:blipFill>
          <a:blip r:embed="rId2"/>
          <a:stretch>
            <a:fillRect/>
          </a:stretch>
        </p:blipFill>
        <p:spPr>
          <a:xfrm>
            <a:off x="3074035" y="2051050"/>
            <a:ext cx="4848860" cy="418909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959485" y="535305"/>
            <a:ext cx="2926080" cy="645160"/>
          </a:xfrm>
          <a:prstGeom prst="rect">
            <a:avLst/>
          </a:prstGeom>
          <a:noFill/>
        </p:spPr>
        <p:txBody>
          <a:bodyPr wrap="none" rtlCol="0">
            <a:spAutoFit/>
          </a:bodyPr>
          <a:lstStyle/>
          <a:p>
            <a:r>
              <a:rPr lang="zh-CN" altLang="en-US" sz="3600" dirty="0">
                <a:latin typeface="方正粗黑宋简体" panose="02000000000000000000" pitchFamily="2" charset="-122"/>
                <a:ea typeface="方正粗黑宋简体" panose="02000000000000000000" pitchFamily="2" charset="-122"/>
                <a:cs typeface="字魂105号-简雅黑" panose="00000500000000000000" pitchFamily="2" charset="-122"/>
              </a:rPr>
              <a:t>随机</a:t>
            </a:r>
            <a:r>
              <a:rPr lang="zh-CN" altLang="en-US" sz="3600" dirty="0">
                <a:latin typeface="方正粗黑宋简体" panose="02000000000000000000" pitchFamily="2" charset="-122"/>
                <a:ea typeface="方正粗黑宋简体" panose="02000000000000000000" pitchFamily="2" charset="-122"/>
                <a:cs typeface="字魂105号-简雅黑" panose="00000500000000000000" pitchFamily="2" charset="-122"/>
              </a:rPr>
              <a:t>选择算法</a:t>
            </a:r>
            <a:endParaRPr lang="zh-CN" altLang="en-US" sz="3600" dirty="0">
              <a:latin typeface="方正粗黑宋简体" panose="02000000000000000000" pitchFamily="2" charset="-122"/>
              <a:ea typeface="方正粗黑宋简体" panose="02000000000000000000" pitchFamily="2" charset="-122"/>
              <a:cs typeface="字魂105号-简雅黑" panose="00000500000000000000" pitchFamily="2" charset="-122"/>
            </a:endParaRPr>
          </a:p>
        </p:txBody>
      </p:sp>
      <p:sp>
        <p:nvSpPr>
          <p:cNvPr id="5" name="矩形 4"/>
          <p:cNvSpPr/>
          <p:nvPr/>
        </p:nvSpPr>
        <p:spPr>
          <a:xfrm>
            <a:off x="0" y="462703"/>
            <a:ext cx="794456" cy="738664"/>
          </a:xfrm>
          <a:prstGeom prst="rect">
            <a:avLst/>
          </a:prstGeom>
          <a:solidFill>
            <a:srgbClr val="9A00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67" name="图片 6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9911444" y="545564"/>
            <a:ext cx="1836080" cy="512545"/>
          </a:xfrm>
          <a:prstGeom prst="rect">
            <a:avLst/>
          </a:prstGeom>
        </p:spPr>
      </p:pic>
      <p:sp>
        <p:nvSpPr>
          <p:cNvPr id="18" name="矩形 17"/>
          <p:cNvSpPr/>
          <p:nvPr/>
        </p:nvSpPr>
        <p:spPr>
          <a:xfrm flipV="1">
            <a:off x="7529454" y="6772905"/>
            <a:ext cx="4682001" cy="128741"/>
          </a:xfrm>
          <a:prstGeom prst="rect">
            <a:avLst/>
          </a:prstGeom>
          <a:solidFill>
            <a:srgbClr val="9A00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灯片编号占位符 7"/>
          <p:cNvSpPr>
            <a:spLocks noGrp="1"/>
          </p:cNvSpPr>
          <p:nvPr>
            <p:ph type="sldNum" sz="quarter" idx="12"/>
          </p:nvPr>
        </p:nvSpPr>
        <p:spPr/>
        <p:txBody>
          <a:bodyPr/>
          <a:lstStyle/>
          <a:p>
            <a:fld id="{3505B016-64E1-4432-88BD-C1FDDF8765EC}" type="slidenum">
              <a:rPr lang="zh-CN" altLang="en-US" smtClean="0"/>
            </a:fld>
            <a:endParaRPr lang="zh-CN" altLang="en-US"/>
          </a:p>
        </p:txBody>
      </p:sp>
      <mc:AlternateContent xmlns:mc="http://schemas.openxmlformats.org/markup-compatibility/2006">
        <mc:Choice xmlns:a14="http://schemas.microsoft.com/office/drawing/2010/main" Requires="a14">
          <p:sp>
            <p:nvSpPr>
              <p:cNvPr id="9" name="文本框 8"/>
              <p:cNvSpPr txBox="1"/>
              <p:nvPr/>
            </p:nvSpPr>
            <p:spPr>
              <a:xfrm>
                <a:off x="793750" y="1410970"/>
                <a:ext cx="10560050" cy="4702810"/>
              </a:xfrm>
              <a:prstGeom prst="rect">
                <a:avLst/>
              </a:prstGeom>
              <a:noFill/>
            </p:spPr>
            <p:txBody>
              <a:bodyPr wrap="square" rtlCol="0">
                <a:noAutofit/>
              </a:bodyPr>
              <a:p>
                <a:pPr marL="342900" indent="-342900" fontAlgn="auto">
                  <a:lnSpc>
                    <a:spcPct val="120000"/>
                  </a:lnSpc>
                  <a:buSzPct val="75000"/>
                  <a:buFont typeface="Wingdings" panose="05000000000000000000" charset="0"/>
                  <a:buChar char="l"/>
                </a:pPr>
                <a:r>
                  <a:rPr lang="zh-CN" altLang="en-US" sz="2400">
                    <a:latin typeface="Cambria Math" panose="02040503050406030204" charset="0"/>
                    <a:ea typeface="宋体" panose="02010600030101010101" pitchFamily="2" charset="-122"/>
                    <a:cs typeface="Cambria Math" panose="02040503050406030204" charset="0"/>
                  </a:rPr>
                  <a:t>算法</a:t>
                </a:r>
                <a:r>
                  <a:rPr lang="en-US" altLang="zh-CN" sz="2400">
                    <a:latin typeface="Cambria Math" panose="02040503050406030204" charset="0"/>
                    <a:ea typeface="宋体" panose="02010600030101010101" pitchFamily="2" charset="-122"/>
                    <a:cs typeface="Cambria Math" panose="02040503050406030204" charset="0"/>
                  </a:rPr>
                  <a:t> RandSelect(A, p, r, k) //</a:t>
                </a:r>
                <a:r>
                  <a:rPr lang="zh-CN" altLang="en-US" sz="2400">
                    <a:latin typeface="Cambria Math" panose="02040503050406030204" charset="0"/>
                    <a:ea typeface="宋体" panose="02010600030101010101" pitchFamily="2" charset="-122"/>
                    <a:cs typeface="Cambria Math" panose="02040503050406030204" charset="0"/>
                  </a:rPr>
                  <a:t>从</a:t>
                </a:r>
                <a:r>
                  <a:rPr lang="en-US" altLang="zh-CN" sz="2400">
                    <a:latin typeface="Cambria Math" panose="02040503050406030204" charset="0"/>
                    <a:ea typeface="宋体" panose="02010600030101010101" pitchFamily="2" charset="-122"/>
                    <a:cs typeface="Cambria Math" panose="02040503050406030204" charset="0"/>
                  </a:rPr>
                  <a:t>A[p..r]</a:t>
                </a:r>
                <a:r>
                  <a:rPr lang="zh-CN" altLang="en-US" sz="2400">
                    <a:latin typeface="Cambria Math" panose="02040503050406030204" charset="0"/>
                    <a:ea typeface="宋体" panose="02010600030101010101" pitchFamily="2" charset="-122"/>
                    <a:cs typeface="Cambria Math" panose="02040503050406030204" charset="0"/>
                  </a:rPr>
                  <a:t>中选第</a:t>
                </a:r>
                <a:r>
                  <a:rPr lang="en-US" altLang="zh-CN" sz="2400">
                    <a:latin typeface="Cambria Math" panose="02040503050406030204" charset="0"/>
                    <a:ea typeface="宋体" panose="02010600030101010101" pitchFamily="2" charset="-122"/>
                    <a:cs typeface="Cambria Math" panose="02040503050406030204" charset="0"/>
                  </a:rPr>
                  <a:t>k</a:t>
                </a:r>
                <a:r>
                  <a:rPr lang="zh-CN" altLang="en-US" sz="2400">
                    <a:latin typeface="Cambria Math" panose="02040503050406030204" charset="0"/>
                    <a:ea typeface="宋体" panose="02010600030101010101" pitchFamily="2" charset="-122"/>
                    <a:cs typeface="Cambria Math" panose="02040503050406030204" charset="0"/>
                  </a:rPr>
                  <a:t>小</a:t>
                </a:r>
                <a:endParaRPr lang="zh-CN" altLang="en-US" sz="2400">
                  <a:latin typeface="Cambria Math" panose="02040503050406030204" charset="0"/>
                  <a:ea typeface="宋体" panose="02010600030101010101" pitchFamily="2" charset="-122"/>
                  <a:cs typeface="Cambria Math" panose="02040503050406030204" charset="0"/>
                </a:endParaRPr>
              </a:p>
              <a:p>
                <a:pPr lvl="1" indent="0" fontAlgn="auto">
                  <a:lnSpc>
                    <a:spcPct val="120000"/>
                  </a:lnSpc>
                  <a:buSzPct val="75000"/>
                  <a:buNone/>
                </a:pPr>
                <a:r>
                  <a:rPr lang="en-US" altLang="zh-CN" sz="2400">
                    <a:latin typeface="Cambria Math" panose="02040503050406030204" charset="0"/>
                    <a:ea typeface="宋体" panose="02010600030101010101" pitchFamily="2" charset="-122"/>
                    <a:cs typeface="Cambria Math" panose="02040503050406030204" charset="0"/>
                  </a:rPr>
                  <a:t>1. if p=r then return A[p]</a:t>
                </a:r>
                <a:endParaRPr lang="en-US" altLang="zh-CN" sz="2400">
                  <a:latin typeface="Cambria Math" panose="02040503050406030204" charset="0"/>
                  <a:ea typeface="宋体" panose="02010600030101010101" pitchFamily="2" charset="-122"/>
                  <a:cs typeface="Cambria Math" panose="02040503050406030204" charset="0"/>
                </a:endParaRPr>
              </a:p>
              <a:p>
                <a:pPr lvl="1" indent="0" fontAlgn="auto">
                  <a:lnSpc>
                    <a:spcPct val="120000"/>
                  </a:lnSpc>
                  <a:buSzPct val="75000"/>
                  <a:buNone/>
                </a:pPr>
                <a:r>
                  <a:rPr lang="en-US" altLang="zh-CN" sz="2400">
                    <a:latin typeface="Cambria Math" panose="02040503050406030204" charset="0"/>
                    <a:ea typeface="宋体" panose="02010600030101010101" pitchFamily="2" charset="-122"/>
                    <a:cs typeface="Cambria Math" panose="02040503050406030204" charset="0"/>
                  </a:rPr>
                  <a:t>2. i </a:t>
                </a:r>
                <a14:m>
                  <m:oMath xmlns:m="http://schemas.openxmlformats.org/officeDocument/2006/math">
                    <m:r>
                      <a:rPr lang="en-US" altLang="zh-CN" sz="2400" i="1">
                        <a:latin typeface="Cambria Math" panose="02040503050406030204" charset="0"/>
                        <a:ea typeface="宋体" panose="02010600030101010101" pitchFamily="2" charset="-122"/>
                        <a:cs typeface="Cambria Math" panose="02040503050406030204" charset="0"/>
                      </a:rPr>
                      <m:t>←</m:t>
                    </m:r>
                  </m:oMath>
                </a14:m>
                <a:r>
                  <a:rPr lang="en-US" altLang="zh-CN" sz="2400">
                    <a:latin typeface="Cambria Math" panose="02040503050406030204" charset="0"/>
                    <a:ea typeface="宋体" panose="02010600030101010101" pitchFamily="2" charset="-122"/>
                    <a:cs typeface="Cambria Math" panose="02040503050406030204" charset="0"/>
                  </a:rPr>
                  <a:t> </a:t>
                </a:r>
                <a:r>
                  <a:rPr lang="en-US" altLang="zh-CN" sz="2400">
                    <a:latin typeface="Cambria Math" panose="02040503050406030204" charset="0"/>
                    <a:ea typeface="宋体" panose="02010600030101010101" pitchFamily="2" charset="-122"/>
                    <a:cs typeface="Cambria Math" panose="02040503050406030204" charset="0"/>
                  </a:rPr>
                  <a:t>Random(p, r)</a:t>
                </a:r>
                <a:endParaRPr lang="en-US" altLang="zh-CN" sz="2400">
                  <a:latin typeface="Cambria Math" panose="02040503050406030204" charset="0"/>
                  <a:ea typeface="宋体" panose="02010600030101010101" pitchFamily="2" charset="-122"/>
                  <a:cs typeface="Cambria Math" panose="02040503050406030204" charset="0"/>
                </a:endParaRPr>
              </a:p>
              <a:p>
                <a:pPr lvl="1" indent="0" fontAlgn="auto">
                  <a:lnSpc>
                    <a:spcPct val="120000"/>
                  </a:lnSpc>
                  <a:buSzPct val="75000"/>
                  <a:buNone/>
                </a:pPr>
                <a:r>
                  <a:rPr lang="en-US" altLang="zh-CN" sz="2400">
                    <a:latin typeface="Cambria Math" panose="02040503050406030204" charset="0"/>
                    <a:ea typeface="宋体" panose="02010600030101010101" pitchFamily="2" charset="-122"/>
                    <a:cs typeface="Cambria Math" panose="02040503050406030204" charset="0"/>
                  </a:rPr>
                  <a:t>3. </a:t>
                </a:r>
                <a:r>
                  <a:rPr lang="zh-CN" altLang="en-US" sz="2400">
                    <a:latin typeface="Cambria Math" panose="02040503050406030204" charset="0"/>
                    <a:ea typeface="宋体" panose="02010600030101010101" pitchFamily="2" charset="-122"/>
                    <a:cs typeface="Cambria Math" panose="02040503050406030204" charset="0"/>
                  </a:rPr>
                  <a:t>以</a:t>
                </a:r>
                <a:r>
                  <a:rPr lang="en-US" altLang="zh-CN" sz="2400">
                    <a:latin typeface="Cambria Math" panose="02040503050406030204" charset="0"/>
                    <a:ea typeface="宋体" panose="02010600030101010101" pitchFamily="2" charset="-122"/>
                    <a:cs typeface="Cambria Math" panose="02040503050406030204" charset="0"/>
                  </a:rPr>
                  <a:t> A[i] </a:t>
                </a:r>
                <a:r>
                  <a:rPr lang="zh-CN" altLang="en-US" sz="2400">
                    <a:latin typeface="Cambria Math" panose="02040503050406030204" charset="0"/>
                    <a:ea typeface="宋体" panose="02010600030101010101" pitchFamily="2" charset="-122"/>
                    <a:cs typeface="Cambria Math" panose="02040503050406030204" charset="0"/>
                  </a:rPr>
                  <a:t>为标准划分</a:t>
                </a:r>
                <a:r>
                  <a:rPr lang="en-US" altLang="zh-CN" sz="2400">
                    <a:latin typeface="Cambria Math" panose="02040503050406030204" charset="0"/>
                    <a:ea typeface="宋体" panose="02010600030101010101" pitchFamily="2" charset="-122"/>
                    <a:cs typeface="Cambria Math" panose="02040503050406030204" charset="0"/>
                  </a:rPr>
                  <a:t> A</a:t>
                </a:r>
                <a:endParaRPr lang="en-US" altLang="zh-CN" sz="2400">
                  <a:latin typeface="Cambria Math" panose="02040503050406030204" charset="0"/>
                  <a:ea typeface="宋体" panose="02010600030101010101" pitchFamily="2" charset="-122"/>
                  <a:cs typeface="Cambria Math" panose="02040503050406030204" charset="0"/>
                </a:endParaRPr>
              </a:p>
              <a:p>
                <a:pPr lvl="1" indent="0" fontAlgn="auto">
                  <a:lnSpc>
                    <a:spcPct val="120000"/>
                  </a:lnSpc>
                  <a:buSzPct val="75000"/>
                  <a:buNone/>
                </a:pPr>
                <a:r>
                  <a:rPr lang="en-US" altLang="zh-CN" sz="2400">
                    <a:latin typeface="Cambria Math" panose="02040503050406030204" charset="0"/>
                    <a:ea typeface="宋体" panose="02010600030101010101" pitchFamily="2" charset="-122"/>
                    <a:cs typeface="Cambria Math" panose="02040503050406030204" charset="0"/>
                  </a:rPr>
                  <a:t>4. j </a:t>
                </a:r>
                <a14:m>
                  <m:oMath xmlns:m="http://schemas.openxmlformats.org/officeDocument/2006/math">
                    <m:r>
                      <a:rPr lang="en-US" altLang="en-US" sz="2400" i="1">
                        <a:latin typeface="Cambria Math" panose="02040503050406030204" charset="0"/>
                        <a:ea typeface="宋体" panose="02010600030101010101" pitchFamily="2" charset="-122"/>
                        <a:cs typeface="Cambria Math" panose="02040503050406030204" charset="0"/>
                      </a:rPr>
                      <m:t>←</m:t>
                    </m:r>
                  </m:oMath>
                </a14:m>
                <a:r>
                  <a:rPr lang="en-US" altLang="zh-CN" sz="2400">
                    <a:latin typeface="Cambria Math" panose="02040503050406030204" charset="0"/>
                    <a:ea typeface="宋体" panose="02010600030101010101" pitchFamily="2" charset="-122"/>
                    <a:cs typeface="Cambria Math" panose="02040503050406030204" charset="0"/>
                  </a:rPr>
                  <a:t> </a:t>
                </a:r>
                <a:r>
                  <a:rPr lang="zh-CN" altLang="en-US" sz="2400">
                    <a:latin typeface="Cambria Math" panose="02040503050406030204" charset="0"/>
                    <a:ea typeface="宋体" panose="02010600030101010101" pitchFamily="2" charset="-122"/>
                    <a:cs typeface="Cambria Math" panose="02040503050406030204" charset="0"/>
                  </a:rPr>
                  <a:t>划分后小于等于</a:t>
                </a:r>
                <a:r>
                  <a:rPr lang="en-US" altLang="zh-CN" sz="2400">
                    <a:latin typeface="Cambria Math" panose="02040503050406030204" charset="0"/>
                    <a:ea typeface="宋体" panose="02010600030101010101" pitchFamily="2" charset="-122"/>
                    <a:cs typeface="Cambria Math" panose="02040503050406030204" charset="0"/>
                  </a:rPr>
                  <a:t> A[i] </a:t>
                </a:r>
                <a:r>
                  <a:rPr lang="zh-CN" altLang="en-US" sz="2400">
                    <a:latin typeface="Cambria Math" panose="02040503050406030204" charset="0"/>
                    <a:ea typeface="宋体" panose="02010600030101010101" pitchFamily="2" charset="-122"/>
                    <a:cs typeface="Cambria Math" panose="02040503050406030204" charset="0"/>
                  </a:rPr>
                  <a:t>的数构成数组的大小</a:t>
                </a:r>
                <a:endParaRPr lang="zh-CN" altLang="en-US" sz="2400">
                  <a:latin typeface="Cambria Math" panose="02040503050406030204" charset="0"/>
                  <a:ea typeface="宋体" panose="02010600030101010101" pitchFamily="2" charset="-122"/>
                  <a:cs typeface="Cambria Math" panose="02040503050406030204" charset="0"/>
                </a:endParaRPr>
              </a:p>
              <a:p>
                <a:pPr lvl="1" indent="0" fontAlgn="auto">
                  <a:lnSpc>
                    <a:spcPct val="120000"/>
                  </a:lnSpc>
                  <a:buSzPct val="75000"/>
                  <a:buNone/>
                </a:pPr>
                <a:r>
                  <a:rPr lang="en-US" altLang="zh-CN" sz="2400">
                    <a:latin typeface="Cambria Math" panose="02040503050406030204" charset="0"/>
                    <a:ea typeface="宋体" panose="02010600030101010101" pitchFamily="2" charset="-122"/>
                    <a:cs typeface="Cambria Math" panose="02040503050406030204" charset="0"/>
                  </a:rPr>
                  <a:t>5. if k </a:t>
                </a:r>
                <a14:m>
                  <m:oMath xmlns:m="http://schemas.openxmlformats.org/officeDocument/2006/math">
                    <m:r>
                      <a:rPr lang="en-US" altLang="en-US" sz="2400" i="1">
                        <a:latin typeface="Cambria Math" panose="02040503050406030204" charset="0"/>
                        <a:ea typeface="宋体" panose="02010600030101010101" pitchFamily="2" charset="-122"/>
                        <a:cs typeface="Cambria Math" panose="02040503050406030204" charset="0"/>
                      </a:rPr>
                      <m:t>≤</m:t>
                    </m:r>
                  </m:oMath>
                </a14:m>
                <a:r>
                  <a:rPr lang="en-US" altLang="zh-CN" sz="2400">
                    <a:latin typeface="Cambria Math" panose="02040503050406030204" charset="0"/>
                    <a:ea typeface="宋体" panose="02010600030101010101" pitchFamily="2" charset="-122"/>
                    <a:cs typeface="Cambria Math" panose="02040503050406030204" charset="0"/>
                  </a:rPr>
                  <a:t> </a:t>
                </a:r>
                <a:r>
                  <a:rPr lang="en-US" altLang="zh-CN" sz="2400">
                    <a:latin typeface="Cambria Math" panose="02040503050406030204" charset="0"/>
                    <a:ea typeface="宋体" panose="02010600030101010101" pitchFamily="2" charset="-122"/>
                    <a:cs typeface="Cambria Math" panose="02040503050406030204" charset="0"/>
                  </a:rPr>
                  <a:t>j </a:t>
                </a:r>
                <a:endParaRPr lang="en-US" altLang="zh-CN" sz="2400">
                  <a:latin typeface="Cambria Math" panose="02040503050406030204" charset="0"/>
                  <a:ea typeface="宋体" panose="02010600030101010101" pitchFamily="2" charset="-122"/>
                  <a:cs typeface="Cambria Math" panose="02040503050406030204" charset="0"/>
                </a:endParaRPr>
              </a:p>
              <a:p>
                <a:pPr lvl="1" indent="0" fontAlgn="auto">
                  <a:lnSpc>
                    <a:spcPct val="120000"/>
                  </a:lnSpc>
                  <a:buSzPct val="75000"/>
                  <a:buNone/>
                </a:pPr>
                <a:r>
                  <a:rPr lang="en-US" altLang="zh-CN" sz="2400">
                    <a:latin typeface="Cambria Math" panose="02040503050406030204" charset="0"/>
                    <a:ea typeface="宋体" panose="02010600030101010101" pitchFamily="2" charset="-122"/>
                    <a:cs typeface="Cambria Math" panose="02040503050406030204" charset="0"/>
                  </a:rPr>
                  <a:t>6. then return RandSelect (A, p, p+j-1, k) </a:t>
                </a:r>
                <a:endParaRPr lang="en-US" altLang="zh-CN" sz="2400">
                  <a:latin typeface="Cambria Math" panose="02040503050406030204" charset="0"/>
                  <a:ea typeface="宋体" panose="02010600030101010101" pitchFamily="2" charset="-122"/>
                  <a:cs typeface="Cambria Math" panose="02040503050406030204" charset="0"/>
                </a:endParaRPr>
              </a:p>
              <a:p>
                <a:pPr lvl="1" indent="0" fontAlgn="auto">
                  <a:lnSpc>
                    <a:spcPct val="120000"/>
                  </a:lnSpc>
                  <a:buSzPct val="75000"/>
                  <a:buNone/>
                </a:pPr>
                <a:r>
                  <a:rPr lang="en-US" altLang="zh-CN" sz="2400">
                    <a:latin typeface="Cambria Math" panose="02040503050406030204" charset="0"/>
                    <a:ea typeface="宋体" panose="02010600030101010101" pitchFamily="2" charset="-122"/>
                    <a:cs typeface="Cambria Math" panose="02040503050406030204" charset="0"/>
                  </a:rPr>
                  <a:t>7. else return RandSelect (A, p+j, r, k-j)</a:t>
                </a:r>
                <a:endParaRPr lang="en-US" altLang="zh-CN" sz="2400">
                  <a:latin typeface="Cambria Math" panose="02040503050406030204" charset="0"/>
                  <a:ea typeface="宋体" panose="02010600030101010101" pitchFamily="2" charset="-122"/>
                  <a:cs typeface="Cambria Math" panose="02040503050406030204" charset="0"/>
                </a:endParaRPr>
              </a:p>
            </p:txBody>
          </p:sp>
        </mc:Choice>
        <mc:Fallback>
          <p:sp>
            <p:nvSpPr>
              <p:cNvPr id="9" name="文本框 8"/>
              <p:cNvSpPr txBox="1">
                <a:spLocks noRot="1" noChangeAspect="1" noMove="1" noResize="1" noEditPoints="1" noAdjustHandles="1" noChangeArrowheads="1" noChangeShapeType="1" noTextEdit="1"/>
              </p:cNvSpPr>
              <p:nvPr/>
            </p:nvSpPr>
            <p:spPr>
              <a:xfrm>
                <a:off x="793750" y="1410970"/>
                <a:ext cx="10560050" cy="4702810"/>
              </a:xfrm>
              <a:prstGeom prst="rect">
                <a:avLst/>
              </a:prstGeom>
              <a:blipFill rotWithShape="1">
                <a:blip r:embed="rId2"/>
                <a:stretch>
                  <a:fillRect/>
                </a:stretch>
              </a:blipFill>
            </p:spPr>
            <p:txBody>
              <a:bodyPr/>
              <a:lstStyle/>
              <a:p>
                <a:r>
                  <a:rPr lang="zh-CN" altLang="en-US">
                    <a:noFill/>
                  </a:rPr>
                  <a:t> </a:t>
                </a:r>
              </a:p>
            </p:txBody>
          </p:sp>
        </mc:Fallback>
      </mc:AlternateContent>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959485" y="535305"/>
            <a:ext cx="2926080" cy="645160"/>
          </a:xfrm>
          <a:prstGeom prst="rect">
            <a:avLst/>
          </a:prstGeom>
          <a:noFill/>
        </p:spPr>
        <p:txBody>
          <a:bodyPr wrap="none" rtlCol="0">
            <a:spAutoFit/>
          </a:bodyPr>
          <a:lstStyle/>
          <a:p>
            <a:r>
              <a:rPr lang="zh-CN" altLang="en-US" sz="3600" dirty="0">
                <a:latin typeface="方正粗黑宋简体" panose="02000000000000000000" pitchFamily="2" charset="-122"/>
                <a:ea typeface="方正粗黑宋简体" panose="02000000000000000000" pitchFamily="2" charset="-122"/>
                <a:cs typeface="字魂105号-简雅黑" panose="00000500000000000000" pitchFamily="2" charset="-122"/>
              </a:rPr>
              <a:t>随机</a:t>
            </a:r>
            <a:r>
              <a:rPr lang="zh-CN" altLang="en-US" sz="3600" dirty="0">
                <a:latin typeface="方正粗黑宋简体" panose="02000000000000000000" pitchFamily="2" charset="-122"/>
                <a:ea typeface="方正粗黑宋简体" panose="02000000000000000000" pitchFamily="2" charset="-122"/>
                <a:cs typeface="字魂105号-简雅黑" panose="00000500000000000000" pitchFamily="2" charset="-122"/>
              </a:rPr>
              <a:t>选择算法</a:t>
            </a:r>
            <a:endParaRPr lang="zh-CN" altLang="en-US" sz="3600" dirty="0">
              <a:latin typeface="方正粗黑宋简体" panose="02000000000000000000" pitchFamily="2" charset="-122"/>
              <a:ea typeface="方正粗黑宋简体" panose="02000000000000000000" pitchFamily="2" charset="-122"/>
              <a:cs typeface="字魂105号-简雅黑" panose="00000500000000000000" pitchFamily="2" charset="-122"/>
            </a:endParaRPr>
          </a:p>
        </p:txBody>
      </p:sp>
      <p:sp>
        <p:nvSpPr>
          <p:cNvPr id="5" name="矩形 4"/>
          <p:cNvSpPr/>
          <p:nvPr/>
        </p:nvSpPr>
        <p:spPr>
          <a:xfrm>
            <a:off x="0" y="462703"/>
            <a:ext cx="794456" cy="738664"/>
          </a:xfrm>
          <a:prstGeom prst="rect">
            <a:avLst/>
          </a:prstGeom>
          <a:solidFill>
            <a:srgbClr val="9A00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67" name="图片 6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9911444" y="545564"/>
            <a:ext cx="1836080" cy="512545"/>
          </a:xfrm>
          <a:prstGeom prst="rect">
            <a:avLst/>
          </a:prstGeom>
        </p:spPr>
      </p:pic>
      <p:sp>
        <p:nvSpPr>
          <p:cNvPr id="18" name="矩形 17"/>
          <p:cNvSpPr/>
          <p:nvPr/>
        </p:nvSpPr>
        <p:spPr>
          <a:xfrm flipV="1">
            <a:off x="7529454" y="6772905"/>
            <a:ext cx="4682001" cy="128741"/>
          </a:xfrm>
          <a:prstGeom prst="rect">
            <a:avLst/>
          </a:prstGeom>
          <a:solidFill>
            <a:srgbClr val="9A00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灯片编号占位符 7"/>
          <p:cNvSpPr>
            <a:spLocks noGrp="1"/>
          </p:cNvSpPr>
          <p:nvPr>
            <p:ph type="sldNum" sz="quarter" idx="12"/>
          </p:nvPr>
        </p:nvSpPr>
        <p:spPr/>
        <p:txBody>
          <a:bodyPr/>
          <a:lstStyle/>
          <a:p>
            <a:fld id="{3505B016-64E1-4432-88BD-C1FDDF8765EC}" type="slidenum">
              <a:rPr lang="zh-CN" altLang="en-US" smtClean="0"/>
            </a:fld>
            <a:endParaRPr lang="zh-CN" altLang="en-US"/>
          </a:p>
        </p:txBody>
      </p:sp>
      <mc:AlternateContent xmlns:mc="http://schemas.openxmlformats.org/markup-compatibility/2006">
        <mc:Choice xmlns:a14="http://schemas.microsoft.com/office/drawing/2010/main" Requires="a14">
          <p:sp>
            <p:nvSpPr>
              <p:cNvPr id="9" name="文本框 8"/>
              <p:cNvSpPr txBox="1"/>
              <p:nvPr/>
            </p:nvSpPr>
            <p:spPr>
              <a:xfrm>
                <a:off x="793750" y="1410970"/>
                <a:ext cx="10560050" cy="4702810"/>
              </a:xfrm>
              <a:prstGeom prst="rect">
                <a:avLst/>
              </a:prstGeom>
              <a:noFill/>
            </p:spPr>
            <p:txBody>
              <a:bodyPr wrap="square" rtlCol="0">
                <a:noAutofit/>
              </a:bodyPr>
              <a:p>
                <a:pPr marL="342900" indent="-342900" fontAlgn="auto">
                  <a:lnSpc>
                    <a:spcPct val="120000"/>
                  </a:lnSpc>
                  <a:buSzPct val="75000"/>
                  <a:buFont typeface="Wingdings" panose="05000000000000000000" charset="0"/>
                  <a:buChar char="l"/>
                </a:pPr>
                <a:r>
                  <a:rPr lang="zh-CN" altLang="en-US" sz="2400">
                    <a:latin typeface="Cambria Math" panose="02040503050406030204" charset="0"/>
                    <a:ea typeface="宋体" panose="02010600030101010101" pitchFamily="2" charset="-122"/>
                    <a:cs typeface="Cambria Math" panose="02040503050406030204" charset="0"/>
                  </a:rPr>
                  <a:t>设</a:t>
                </a:r>
                <a:r>
                  <a:rPr lang="en-US" altLang="zh-CN" sz="2400">
                    <a:latin typeface="Cambria Math" panose="02040503050406030204" charset="0"/>
                    <a:ea typeface="宋体" panose="02010600030101010101" pitchFamily="2" charset="-122"/>
                    <a:cs typeface="Cambria Math" panose="02040503050406030204" charset="0"/>
                  </a:rPr>
                  <a:t>T(n)</a:t>
                </a:r>
                <a:r>
                  <a:rPr lang="zh-CN" altLang="en-US" sz="2400">
                    <a:latin typeface="Cambria Math" panose="02040503050406030204" charset="0"/>
                    <a:ea typeface="宋体" panose="02010600030101010101" pitchFamily="2" charset="-122"/>
                    <a:cs typeface="Cambria Math" panose="02040503050406030204" charset="0"/>
                  </a:rPr>
                  <a:t>表示规模为</a:t>
                </a:r>
                <a:r>
                  <a:rPr lang="en-US" altLang="zh-CN" sz="2400">
                    <a:latin typeface="Cambria Math" panose="02040503050406030204" charset="0"/>
                    <a:ea typeface="宋体" panose="02010600030101010101" pitchFamily="2" charset="-122"/>
                    <a:cs typeface="Cambria Math" panose="02040503050406030204" charset="0"/>
                  </a:rPr>
                  <a:t>n</a:t>
                </a:r>
                <a:r>
                  <a:rPr lang="zh-CN" altLang="en-US" sz="2400">
                    <a:latin typeface="Cambria Math" panose="02040503050406030204" charset="0"/>
                    <a:ea typeface="宋体" panose="02010600030101010101" pitchFamily="2" charset="-122"/>
                    <a:cs typeface="Cambria Math" panose="02040503050406030204" charset="0"/>
                  </a:rPr>
                  <a:t>的数组</a:t>
                </a:r>
                <a:r>
                  <a:rPr lang="en-US" altLang="zh-CN" sz="2400">
                    <a:latin typeface="Cambria Math" panose="02040503050406030204" charset="0"/>
                    <a:ea typeface="宋体" panose="02010600030101010101" pitchFamily="2" charset="-122"/>
                    <a:cs typeface="Cambria Math" panose="02040503050406030204" charset="0"/>
                  </a:rPr>
                  <a:t>A</a:t>
                </a:r>
                <a:r>
                  <a:rPr lang="zh-CN" altLang="en-US" sz="2400">
                    <a:latin typeface="Cambria Math" panose="02040503050406030204" charset="0"/>
                    <a:ea typeface="宋体" panose="02010600030101010101" pitchFamily="2" charset="-122"/>
                    <a:cs typeface="Cambria Math" panose="02040503050406030204" charset="0"/>
                  </a:rPr>
                  <a:t>元素互异运行</a:t>
                </a:r>
                <a:r>
                  <a:rPr lang="en-US" altLang="zh-CN" sz="2400">
                    <a:latin typeface="Cambria Math" panose="02040503050406030204" charset="0"/>
                    <a:ea typeface="宋体" panose="02010600030101010101" pitchFamily="2" charset="-122"/>
                    <a:cs typeface="Cambria Math" panose="02040503050406030204" charset="0"/>
                  </a:rPr>
                  <a:t>Randomized- Select</a:t>
                </a:r>
                <a:r>
                  <a:rPr lang="zh-CN" altLang="en-US" sz="2400">
                    <a:latin typeface="Cambria Math" panose="02040503050406030204" charset="0"/>
                    <a:ea typeface="宋体" panose="02010600030101010101" pitchFamily="2" charset="-122"/>
                    <a:cs typeface="Cambria Math" panose="02040503050406030204" charset="0"/>
                  </a:rPr>
                  <a:t>的时间。</a:t>
                </a:r>
                <a:endParaRPr lang="zh-CN" altLang="en-US" sz="2400">
                  <a:latin typeface="Cambria Math" panose="02040503050406030204" charset="0"/>
                  <a:ea typeface="宋体" panose="02010600030101010101" pitchFamily="2" charset="-122"/>
                  <a:cs typeface="Cambria Math" panose="02040503050406030204" charset="0"/>
                </a:endParaRPr>
              </a:p>
              <a:p>
                <a:pPr marL="342900" indent="-342900" fontAlgn="auto">
                  <a:lnSpc>
                    <a:spcPct val="120000"/>
                  </a:lnSpc>
                  <a:buSzPct val="75000"/>
                  <a:buFont typeface="Wingdings" panose="05000000000000000000" charset="0"/>
                  <a:buChar char="l"/>
                </a:pPr>
                <a:r>
                  <a:rPr lang="zh-CN" altLang="en-US" sz="2400">
                    <a:latin typeface="Cambria Math" panose="02040503050406030204" charset="0"/>
                    <a:ea typeface="宋体" panose="02010600030101010101" pitchFamily="2" charset="-122"/>
                    <a:cs typeface="Cambria Math" panose="02040503050406030204" charset="0"/>
                  </a:rPr>
                  <a:t>选择主元后，原数组被划分成两个部分长度分别为</a:t>
                </a:r>
                <a:r>
                  <a:rPr lang="en-US" altLang="zh-CN" sz="2400">
                    <a:latin typeface="Cambria Math" panose="02040503050406030204" charset="0"/>
                    <a:ea typeface="宋体" panose="02010600030101010101" pitchFamily="2" charset="-122"/>
                    <a:cs typeface="Cambria Math" panose="02040503050406030204" charset="0"/>
                  </a:rPr>
                  <a:t>k-1</a:t>
                </a:r>
                <a:r>
                  <a:rPr lang="zh-CN" altLang="en-US" sz="2400">
                    <a:latin typeface="Cambria Math" panose="02040503050406030204" charset="0"/>
                    <a:ea typeface="宋体" panose="02010600030101010101" pitchFamily="2" charset="-122"/>
                    <a:cs typeface="Cambria Math" panose="02040503050406030204" charset="0"/>
                  </a:rPr>
                  <a:t>，</a:t>
                </a:r>
                <a:r>
                  <a:rPr lang="en-US" altLang="zh-CN" sz="2400">
                    <a:latin typeface="Cambria Math" panose="02040503050406030204" charset="0"/>
                    <a:ea typeface="宋体" panose="02010600030101010101" pitchFamily="2" charset="-122"/>
                    <a:cs typeface="Cambria Math" panose="02040503050406030204" charset="0"/>
                  </a:rPr>
                  <a:t>n-k</a:t>
                </a:r>
                <a:r>
                  <a:rPr lang="zh-CN" altLang="en-US" sz="2400">
                    <a:latin typeface="Cambria Math" panose="02040503050406030204" charset="0"/>
                    <a:ea typeface="宋体" panose="02010600030101010101" pitchFamily="2" charset="-122"/>
                    <a:cs typeface="Cambria Math" panose="02040503050406030204" charset="0"/>
                  </a:rPr>
                  <a:t>。但是只会计算其中的一个，因为它肯定落在某一个子区间内。</a:t>
                </a:r>
                <a:endParaRPr lang="zh-CN" altLang="en-US" sz="2400">
                  <a:latin typeface="Cambria Math" panose="02040503050406030204" charset="0"/>
                  <a:ea typeface="宋体" panose="02010600030101010101" pitchFamily="2" charset="-122"/>
                  <a:cs typeface="Cambria Math" panose="02040503050406030204" charset="0"/>
                </a:endParaRPr>
              </a:p>
              <a:p>
                <a:pPr marL="342900" indent="-342900" fontAlgn="auto">
                  <a:lnSpc>
                    <a:spcPct val="120000"/>
                  </a:lnSpc>
                  <a:buSzPct val="75000"/>
                  <a:buFont typeface="Wingdings" panose="05000000000000000000" charset="0"/>
                  <a:buChar char="l"/>
                </a:pPr>
                <a:r>
                  <a:rPr lang="zh-CN" altLang="en-US" sz="2400">
                    <a:latin typeface="Cambria Math" panose="02040503050406030204" charset="0"/>
                    <a:ea typeface="宋体" panose="02010600030101010101" pitchFamily="2" charset="-122"/>
                    <a:cs typeface="Cambria Math" panose="02040503050406030204" charset="0"/>
                  </a:rPr>
                  <a:t>由此递归式：</a:t>
                </a:r>
                <a:endParaRPr lang="zh-CN" altLang="en-US" sz="2400">
                  <a:latin typeface="Cambria Math" panose="02040503050406030204" charset="0"/>
                  <a:ea typeface="宋体" panose="02010600030101010101" pitchFamily="2" charset="-122"/>
                  <a:cs typeface="Cambria Math" panose="02040503050406030204" charset="0"/>
                </a:endParaRPr>
              </a:p>
              <a:p>
                <a:pPr marL="342900" indent="-342900" fontAlgn="auto">
                  <a:lnSpc>
                    <a:spcPct val="120000"/>
                  </a:lnSpc>
                  <a:buSzPct val="75000"/>
                  <a:buFont typeface="Wingdings" panose="05000000000000000000" charset="0"/>
                  <a:buChar char="l"/>
                </a:pPr>
                <a:endParaRPr lang="zh-CN" altLang="en-US" sz="2400">
                  <a:latin typeface="Cambria Math" panose="02040503050406030204" charset="0"/>
                  <a:ea typeface="宋体" panose="02010600030101010101" pitchFamily="2" charset="-122"/>
                  <a:cs typeface="Cambria Math" panose="02040503050406030204" charset="0"/>
                </a:endParaRPr>
              </a:p>
              <a:p>
                <a:pPr marL="342900" indent="-342900" fontAlgn="auto">
                  <a:lnSpc>
                    <a:spcPct val="120000"/>
                  </a:lnSpc>
                  <a:buSzPct val="75000"/>
                  <a:buFont typeface="Wingdings" panose="05000000000000000000" charset="0"/>
                  <a:buChar char="l"/>
                </a:pPr>
                <a:endParaRPr lang="zh-CN" altLang="en-US" sz="2400">
                  <a:latin typeface="Cambria Math" panose="02040503050406030204" charset="0"/>
                  <a:ea typeface="宋体" panose="02010600030101010101" pitchFamily="2" charset="-122"/>
                  <a:cs typeface="Cambria Math" panose="02040503050406030204" charset="0"/>
                </a:endParaRPr>
              </a:p>
              <a:p>
                <a:pPr marL="342900" indent="-342900" fontAlgn="auto">
                  <a:lnSpc>
                    <a:spcPct val="120000"/>
                  </a:lnSpc>
                  <a:buSzPct val="75000"/>
                  <a:buFont typeface="Wingdings" panose="05000000000000000000" charset="0"/>
                  <a:buChar char="l"/>
                </a:pPr>
                <a:endParaRPr lang="zh-CN" altLang="en-US" sz="2400">
                  <a:latin typeface="Cambria Math" panose="02040503050406030204" charset="0"/>
                  <a:ea typeface="宋体" panose="02010600030101010101" pitchFamily="2" charset="-122"/>
                  <a:cs typeface="Cambria Math" panose="02040503050406030204" charset="0"/>
                </a:endParaRPr>
              </a:p>
              <a:p>
                <a:pPr marL="342900" indent="-342900" fontAlgn="auto">
                  <a:lnSpc>
                    <a:spcPct val="120000"/>
                  </a:lnSpc>
                  <a:buSzPct val="75000"/>
                  <a:buFont typeface="Wingdings" panose="05000000000000000000" charset="0"/>
                  <a:buChar char="l"/>
                </a:pPr>
                <a:endParaRPr lang="zh-CN" altLang="en-US" sz="2400">
                  <a:latin typeface="Cambria Math" panose="02040503050406030204" charset="0"/>
                  <a:ea typeface="宋体" panose="02010600030101010101" pitchFamily="2" charset="-122"/>
                  <a:cs typeface="Cambria Math" panose="02040503050406030204" charset="0"/>
                </a:endParaRPr>
              </a:p>
              <a:p>
                <a:pPr marL="342900" indent="-342900" fontAlgn="auto">
                  <a:lnSpc>
                    <a:spcPct val="120000"/>
                  </a:lnSpc>
                  <a:buSzPct val="75000"/>
                  <a:buFont typeface="Wingdings" panose="05000000000000000000" charset="0"/>
                  <a:buChar char="l"/>
                </a:pPr>
                <a:endParaRPr lang="zh-CN" altLang="en-US" sz="2400">
                  <a:latin typeface="Cambria Math" panose="02040503050406030204" charset="0"/>
                  <a:ea typeface="宋体" panose="02010600030101010101" pitchFamily="2" charset="-122"/>
                  <a:cs typeface="Cambria Math" panose="02040503050406030204" charset="0"/>
                </a:endParaRPr>
              </a:p>
              <a:p>
                <a:pPr marL="342900" indent="-342900" fontAlgn="auto">
                  <a:lnSpc>
                    <a:spcPct val="120000"/>
                  </a:lnSpc>
                  <a:buSzPct val="75000"/>
                  <a:buFont typeface="Wingdings" panose="05000000000000000000" charset="0"/>
                  <a:buChar char="l"/>
                </a:pPr>
                <a:endParaRPr lang="zh-CN" altLang="en-US" sz="2400">
                  <a:latin typeface="Cambria Math" panose="02040503050406030204" charset="0"/>
                  <a:ea typeface="宋体" panose="02010600030101010101" pitchFamily="2" charset="-122"/>
                  <a:cs typeface="Cambria Math" panose="02040503050406030204" charset="0"/>
                </a:endParaRPr>
              </a:p>
              <a:p>
                <a:pPr indent="0" fontAlgn="auto">
                  <a:lnSpc>
                    <a:spcPct val="120000"/>
                  </a:lnSpc>
                  <a:buSzPct val="75000"/>
                  <a:buFont typeface="Wingdings" panose="05000000000000000000" charset="0"/>
                  <a:buNone/>
                </a:pPr>
                <a:r>
                  <a:rPr lang="zh-CN" altLang="en-US" sz="2400">
                    <a:latin typeface="Cambria Math" panose="02040503050406030204" charset="0"/>
                    <a:ea typeface="宋体" panose="02010600030101010101" pitchFamily="2" charset="-122"/>
                    <a:cs typeface="Cambria Math" panose="02040503050406030204" charset="0"/>
                  </a:rPr>
                  <a:t>然后归纳证明</a:t>
                </a:r>
                <a:r>
                  <a:rPr lang="en-US" altLang="zh-CN" sz="2400">
                    <a:latin typeface="Cambria Math" panose="02040503050406030204" charset="0"/>
                    <a:ea typeface="宋体" panose="02010600030101010101" pitchFamily="2" charset="-122"/>
                    <a:cs typeface="Cambria Math" panose="02040503050406030204" charset="0"/>
                  </a:rPr>
                  <a:t> T(n)</a:t>
                </a:r>
                <a14:m>
                  <m:oMath xmlns:m="http://schemas.openxmlformats.org/officeDocument/2006/math">
                    <m:r>
                      <a:rPr lang="en-US" altLang="zh-CN" sz="2400" i="1">
                        <a:latin typeface="Cambria Math" panose="02040503050406030204" charset="0"/>
                        <a:ea typeface="宋体" panose="02010600030101010101" pitchFamily="2" charset="-122"/>
                        <a:cs typeface="Cambria Math" panose="02040503050406030204" charset="0"/>
                      </a:rPr>
                      <m:t>≤</m:t>
                    </m:r>
                  </m:oMath>
                </a14:m>
                <a:r>
                  <a:rPr lang="en-US" altLang="zh-CN" sz="2400">
                    <a:latin typeface="Cambria Math" panose="02040503050406030204" charset="0"/>
                    <a:ea typeface="宋体" panose="02010600030101010101" pitchFamily="2" charset="-122"/>
                    <a:cs typeface="Cambria Math" panose="02040503050406030204" charset="0"/>
                  </a:rPr>
                  <a:t>cn</a:t>
                </a:r>
                <a:endParaRPr lang="en-US" altLang="zh-CN" sz="2400">
                  <a:latin typeface="Cambria Math" panose="02040503050406030204" charset="0"/>
                  <a:ea typeface="宋体" panose="02010600030101010101" pitchFamily="2" charset="-122"/>
                  <a:cs typeface="Cambria Math" panose="02040503050406030204" charset="0"/>
                </a:endParaRPr>
              </a:p>
            </p:txBody>
          </p:sp>
        </mc:Choice>
        <mc:Fallback>
          <p:sp>
            <p:nvSpPr>
              <p:cNvPr id="9" name="文本框 8"/>
              <p:cNvSpPr txBox="1">
                <a:spLocks noRot="1" noChangeAspect="1" noMove="1" noResize="1" noEditPoints="1" noAdjustHandles="1" noChangeArrowheads="1" noChangeShapeType="1" noTextEdit="1"/>
              </p:cNvSpPr>
              <p:nvPr/>
            </p:nvSpPr>
            <p:spPr>
              <a:xfrm>
                <a:off x="793750" y="1410970"/>
                <a:ext cx="10560050" cy="4702810"/>
              </a:xfrm>
              <a:prstGeom prst="rect">
                <a:avLst/>
              </a:prstGeom>
              <a:blipFill rotWithShape="1">
                <a:blip r:embed="rId2"/>
                <a:stretch>
                  <a:fillRect b="-3605"/>
                </a:stretch>
              </a:blipFill>
            </p:spPr>
            <p:txBody>
              <a:bodyPr/>
              <a:lstStyle/>
              <a:p>
                <a:r>
                  <a:rPr lang="zh-CN" altLang="en-US">
                    <a:noFill/>
                  </a:rPr>
                  <a:t> </a:t>
                </a:r>
              </a:p>
            </p:txBody>
          </p:sp>
        </mc:Fallback>
      </mc:AlternateContent>
      <p:pic>
        <p:nvPicPr>
          <p:cNvPr id="2" name="图片 1"/>
          <p:cNvPicPr>
            <a:picLocks noChangeAspect="1"/>
          </p:cNvPicPr>
          <p:nvPr/>
        </p:nvPicPr>
        <p:blipFill>
          <a:blip r:embed="rId3"/>
          <a:stretch>
            <a:fillRect/>
          </a:stretch>
        </p:blipFill>
        <p:spPr>
          <a:xfrm>
            <a:off x="2071370" y="3167380"/>
            <a:ext cx="8258175" cy="256222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959485" y="535305"/>
            <a:ext cx="5490845" cy="645160"/>
          </a:xfrm>
          <a:prstGeom prst="rect">
            <a:avLst/>
          </a:prstGeom>
          <a:noFill/>
        </p:spPr>
        <p:txBody>
          <a:bodyPr wrap="none" rtlCol="0">
            <a:spAutoFit/>
          </a:bodyPr>
          <a:lstStyle/>
          <a:p>
            <a:pPr algn="l"/>
            <a:r>
              <a:rPr lang="en-US" altLang="zh-CN" sz="3600" dirty="0">
                <a:latin typeface="方正粗黑宋简体" panose="02000000000000000000" pitchFamily="2" charset="-122"/>
                <a:ea typeface="方正粗黑宋简体" panose="02000000000000000000" pitchFamily="2" charset="-122"/>
                <a:cs typeface="字魂105号-简雅黑" panose="00000500000000000000" pitchFamily="2" charset="-122"/>
                <a:sym typeface="+mn-ea"/>
              </a:rPr>
              <a:t>n</a:t>
            </a:r>
            <a:r>
              <a:rPr lang="zh-CN" altLang="en-US" sz="3600" dirty="0">
                <a:latin typeface="方正粗黑宋简体" panose="02000000000000000000" pitchFamily="2" charset="-122"/>
                <a:ea typeface="方正粗黑宋简体" panose="02000000000000000000" pitchFamily="2" charset="-122"/>
                <a:cs typeface="字魂105号-简雅黑" panose="00000500000000000000" pitchFamily="2" charset="-122"/>
                <a:sym typeface="+mn-ea"/>
              </a:rPr>
              <a:t>皇后放置的随机选择算法</a:t>
            </a:r>
            <a:endParaRPr lang="zh-CN" altLang="en-US" sz="3600" dirty="0">
              <a:latin typeface="方正粗黑宋简体" panose="02000000000000000000" pitchFamily="2" charset="-122"/>
              <a:ea typeface="方正粗黑宋简体" panose="02000000000000000000" pitchFamily="2" charset="-122"/>
              <a:cs typeface="字魂105号-简雅黑" panose="00000500000000000000" pitchFamily="2" charset="-122"/>
            </a:endParaRPr>
          </a:p>
        </p:txBody>
      </p:sp>
      <p:sp>
        <p:nvSpPr>
          <p:cNvPr id="5" name="矩形 4"/>
          <p:cNvSpPr/>
          <p:nvPr/>
        </p:nvSpPr>
        <p:spPr>
          <a:xfrm>
            <a:off x="0" y="462703"/>
            <a:ext cx="794456" cy="738664"/>
          </a:xfrm>
          <a:prstGeom prst="rect">
            <a:avLst/>
          </a:prstGeom>
          <a:solidFill>
            <a:srgbClr val="9A00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67" name="图片 6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9911444" y="545564"/>
            <a:ext cx="1836080" cy="512545"/>
          </a:xfrm>
          <a:prstGeom prst="rect">
            <a:avLst/>
          </a:prstGeom>
        </p:spPr>
      </p:pic>
      <p:sp>
        <p:nvSpPr>
          <p:cNvPr id="18" name="矩形 17"/>
          <p:cNvSpPr/>
          <p:nvPr/>
        </p:nvSpPr>
        <p:spPr>
          <a:xfrm flipV="1">
            <a:off x="7529454" y="6772905"/>
            <a:ext cx="4682001" cy="128741"/>
          </a:xfrm>
          <a:prstGeom prst="rect">
            <a:avLst/>
          </a:prstGeom>
          <a:solidFill>
            <a:srgbClr val="9A00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灯片编号占位符 7"/>
          <p:cNvSpPr>
            <a:spLocks noGrp="1"/>
          </p:cNvSpPr>
          <p:nvPr>
            <p:ph type="sldNum" sz="quarter" idx="12"/>
          </p:nvPr>
        </p:nvSpPr>
        <p:spPr/>
        <p:txBody>
          <a:bodyPr/>
          <a:lstStyle/>
          <a:p>
            <a:fld id="{3505B016-64E1-4432-88BD-C1FDDF8765EC}" type="slidenum">
              <a:rPr lang="zh-CN" altLang="en-US" smtClean="0"/>
            </a:fld>
            <a:endParaRPr lang="zh-CN" altLang="en-US"/>
          </a:p>
        </p:txBody>
      </p:sp>
      <p:sp>
        <p:nvSpPr>
          <p:cNvPr id="9" name="文本框 8"/>
          <p:cNvSpPr txBox="1"/>
          <p:nvPr/>
        </p:nvSpPr>
        <p:spPr>
          <a:xfrm>
            <a:off x="793750" y="1410970"/>
            <a:ext cx="10560050" cy="4702810"/>
          </a:xfrm>
          <a:prstGeom prst="rect">
            <a:avLst/>
          </a:prstGeom>
          <a:noFill/>
        </p:spPr>
        <p:txBody>
          <a:bodyPr wrap="square" rtlCol="0">
            <a:noAutofit/>
          </a:bodyPr>
          <a:p>
            <a:pPr indent="0" fontAlgn="auto">
              <a:lnSpc>
                <a:spcPct val="120000"/>
              </a:lnSpc>
              <a:buSzPct val="75000"/>
              <a:buFont typeface="Wingdings" panose="05000000000000000000" charset="0"/>
              <a:buNone/>
            </a:pPr>
            <a:endParaRPr lang="en-US" altLang="zh-CN" sz="2400">
              <a:latin typeface="Cambria Math" panose="02040503050406030204" charset="0"/>
              <a:ea typeface="宋体" panose="02010600030101010101" pitchFamily="2" charset="-122"/>
              <a:cs typeface="Cambria Math" panose="02040503050406030204" charset="0"/>
            </a:endParaRPr>
          </a:p>
        </p:txBody>
      </p:sp>
      <p:pic>
        <p:nvPicPr>
          <p:cNvPr id="4" name="图片 3"/>
          <p:cNvPicPr>
            <a:picLocks noChangeAspect="1"/>
          </p:cNvPicPr>
          <p:nvPr/>
        </p:nvPicPr>
        <p:blipFill>
          <a:blip r:embed="rId2"/>
          <a:stretch>
            <a:fillRect/>
          </a:stretch>
        </p:blipFill>
        <p:spPr>
          <a:xfrm>
            <a:off x="959485" y="1201420"/>
            <a:ext cx="6845935" cy="5171440"/>
          </a:xfrm>
          <a:prstGeom prst="rect">
            <a:avLst/>
          </a:prstGeom>
        </p:spPr>
      </p:pic>
      <p:sp>
        <p:nvSpPr>
          <p:cNvPr id="6" name="圆角矩形 5"/>
          <p:cNvSpPr/>
          <p:nvPr/>
        </p:nvSpPr>
        <p:spPr>
          <a:xfrm>
            <a:off x="2455545" y="4206875"/>
            <a:ext cx="2597785" cy="410210"/>
          </a:xfrm>
          <a:prstGeom prst="roundRect">
            <a:avLst/>
          </a:prstGeom>
          <a:noFill/>
          <a:ln>
            <a:solidFill>
              <a:srgbClr val="C0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7" name="图片 6"/>
          <p:cNvPicPr>
            <a:picLocks noChangeAspect="1"/>
          </p:cNvPicPr>
          <p:nvPr/>
        </p:nvPicPr>
        <p:blipFill>
          <a:blip r:embed="rId3"/>
          <a:stretch>
            <a:fillRect/>
          </a:stretch>
        </p:blipFill>
        <p:spPr>
          <a:xfrm>
            <a:off x="5280660" y="3978910"/>
            <a:ext cx="6642100" cy="17684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959485" y="535305"/>
            <a:ext cx="5490845" cy="645160"/>
          </a:xfrm>
          <a:prstGeom prst="rect">
            <a:avLst/>
          </a:prstGeom>
          <a:noFill/>
        </p:spPr>
        <p:txBody>
          <a:bodyPr wrap="none" rtlCol="0">
            <a:spAutoFit/>
          </a:bodyPr>
          <a:lstStyle/>
          <a:p>
            <a:r>
              <a:rPr lang="en-US" altLang="zh-CN" sz="3600" dirty="0">
                <a:latin typeface="方正粗黑宋简体" panose="02000000000000000000" pitchFamily="2" charset="-122"/>
                <a:ea typeface="方正粗黑宋简体" panose="02000000000000000000" pitchFamily="2" charset="-122"/>
                <a:cs typeface="字魂105号-简雅黑" panose="00000500000000000000" pitchFamily="2" charset="-122"/>
              </a:rPr>
              <a:t>n</a:t>
            </a:r>
            <a:r>
              <a:rPr lang="zh-CN" altLang="en-US" sz="3600" dirty="0">
                <a:latin typeface="方正粗黑宋简体" panose="02000000000000000000" pitchFamily="2" charset="-122"/>
                <a:ea typeface="方正粗黑宋简体" panose="02000000000000000000" pitchFamily="2" charset="-122"/>
                <a:cs typeface="字魂105号-简雅黑" panose="00000500000000000000" pitchFamily="2" charset="-122"/>
              </a:rPr>
              <a:t>皇后放置的随机</a:t>
            </a:r>
            <a:r>
              <a:rPr lang="zh-CN" altLang="en-US" sz="3600" dirty="0">
                <a:latin typeface="方正粗黑宋简体" panose="02000000000000000000" pitchFamily="2" charset="-122"/>
                <a:ea typeface="方正粗黑宋简体" panose="02000000000000000000" pitchFamily="2" charset="-122"/>
                <a:cs typeface="字魂105号-简雅黑" panose="00000500000000000000" pitchFamily="2" charset="-122"/>
              </a:rPr>
              <a:t>选择算法</a:t>
            </a:r>
            <a:endParaRPr lang="zh-CN" altLang="en-US" sz="3600" dirty="0">
              <a:latin typeface="方正粗黑宋简体" panose="02000000000000000000" pitchFamily="2" charset="-122"/>
              <a:ea typeface="方正粗黑宋简体" panose="02000000000000000000" pitchFamily="2" charset="-122"/>
              <a:cs typeface="字魂105号-简雅黑" panose="00000500000000000000" pitchFamily="2" charset="-122"/>
            </a:endParaRPr>
          </a:p>
        </p:txBody>
      </p:sp>
      <p:sp>
        <p:nvSpPr>
          <p:cNvPr id="5" name="矩形 4"/>
          <p:cNvSpPr/>
          <p:nvPr/>
        </p:nvSpPr>
        <p:spPr>
          <a:xfrm>
            <a:off x="0" y="462703"/>
            <a:ext cx="794456" cy="738664"/>
          </a:xfrm>
          <a:prstGeom prst="rect">
            <a:avLst/>
          </a:prstGeom>
          <a:solidFill>
            <a:srgbClr val="9A00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67" name="图片 6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9911444" y="545564"/>
            <a:ext cx="1836080" cy="512545"/>
          </a:xfrm>
          <a:prstGeom prst="rect">
            <a:avLst/>
          </a:prstGeom>
        </p:spPr>
      </p:pic>
      <p:sp>
        <p:nvSpPr>
          <p:cNvPr id="18" name="矩形 17"/>
          <p:cNvSpPr/>
          <p:nvPr/>
        </p:nvSpPr>
        <p:spPr>
          <a:xfrm flipV="1">
            <a:off x="7529454" y="6772905"/>
            <a:ext cx="4682001" cy="128741"/>
          </a:xfrm>
          <a:prstGeom prst="rect">
            <a:avLst/>
          </a:prstGeom>
          <a:solidFill>
            <a:srgbClr val="9A00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灯片编号占位符 7"/>
          <p:cNvSpPr>
            <a:spLocks noGrp="1"/>
          </p:cNvSpPr>
          <p:nvPr>
            <p:ph type="sldNum" sz="quarter" idx="12"/>
          </p:nvPr>
        </p:nvSpPr>
        <p:spPr/>
        <p:txBody>
          <a:bodyPr/>
          <a:lstStyle/>
          <a:p>
            <a:fld id="{3505B016-64E1-4432-88BD-C1FDDF8765EC}" type="slidenum">
              <a:rPr lang="zh-CN" altLang="en-US" smtClean="0"/>
            </a:fld>
            <a:endParaRPr lang="zh-CN" altLang="en-US"/>
          </a:p>
        </p:txBody>
      </p:sp>
      <p:sp>
        <p:nvSpPr>
          <p:cNvPr id="9" name="文本框 8"/>
          <p:cNvSpPr txBox="1"/>
          <p:nvPr/>
        </p:nvSpPr>
        <p:spPr>
          <a:xfrm>
            <a:off x="793750" y="1410970"/>
            <a:ext cx="10560050" cy="4702810"/>
          </a:xfrm>
          <a:prstGeom prst="rect">
            <a:avLst/>
          </a:prstGeom>
          <a:noFill/>
        </p:spPr>
        <p:txBody>
          <a:bodyPr wrap="square" rtlCol="0">
            <a:noAutofit/>
          </a:bodyPr>
          <a:p>
            <a:pPr marL="342900" indent="-342900" fontAlgn="auto">
              <a:lnSpc>
                <a:spcPct val="120000"/>
              </a:lnSpc>
              <a:buSzPct val="75000"/>
              <a:buFont typeface="Wingdings" panose="05000000000000000000" charset="0"/>
              <a:buChar char="l"/>
            </a:pPr>
            <a:r>
              <a:rPr lang="en-US" altLang="zh-CN" sz="2400">
                <a:latin typeface="Cambria Math" panose="02040503050406030204" charset="0"/>
                <a:ea typeface="宋体" panose="02010600030101010101" pitchFamily="2" charset="-122"/>
                <a:cs typeface="Cambria Math" panose="02040503050406030204" charset="0"/>
              </a:rPr>
              <a:t>n</a:t>
            </a:r>
            <a:r>
              <a:rPr lang="zh-CN" altLang="en-US" sz="2400">
                <a:latin typeface="Cambria Math" panose="02040503050406030204" charset="0"/>
                <a:ea typeface="宋体" panose="02010600030101010101" pitchFamily="2" charset="-122"/>
                <a:cs typeface="Cambria Math" panose="02040503050406030204" charset="0"/>
              </a:rPr>
              <a:t>皇后</a:t>
            </a:r>
            <a:r>
              <a:rPr lang="zh-CN" altLang="en-US" sz="2400">
                <a:latin typeface="Cambria Math" panose="02040503050406030204" charset="0"/>
                <a:ea typeface="宋体" panose="02010600030101010101" pitchFamily="2" charset="-122"/>
                <a:cs typeface="Cambria Math" panose="02040503050406030204" charset="0"/>
              </a:rPr>
              <a:t>的常规的解法应该是回溯法，然而回溯法的话，要遍历所有的情况。</a:t>
            </a:r>
            <a:endParaRPr lang="en-US" altLang="zh-CN" sz="2400">
              <a:latin typeface="Cambria Math" panose="02040503050406030204" charset="0"/>
              <a:ea typeface="宋体" panose="02010600030101010101" pitchFamily="2" charset="-122"/>
              <a:cs typeface="Cambria Math" panose="02040503050406030204" charset="0"/>
            </a:endParaRPr>
          </a:p>
          <a:p>
            <a:pPr marL="342900" indent="-342900" fontAlgn="auto">
              <a:lnSpc>
                <a:spcPct val="120000"/>
              </a:lnSpc>
              <a:buSzPct val="75000"/>
              <a:buFont typeface="Wingdings" panose="05000000000000000000" charset="0"/>
              <a:buChar char="l"/>
            </a:pPr>
            <a:r>
              <a:rPr lang="zh-CN" altLang="en-US" sz="2400">
                <a:latin typeface="Cambria Math" panose="02040503050406030204" charset="0"/>
                <a:ea typeface="宋体" panose="02010600030101010101" pitchFamily="2" charset="-122"/>
                <a:cs typeface="Cambria Math" panose="02040503050406030204" charset="0"/>
              </a:rPr>
              <a:t>随机与回溯相结合</a:t>
            </a:r>
            <a:r>
              <a:rPr lang="zh-CN" altLang="en-US" sz="2400">
                <a:latin typeface="Cambria Math" panose="02040503050406030204" charset="0"/>
                <a:ea typeface="宋体" panose="02010600030101010101" pitchFamily="2" charset="-122"/>
                <a:cs typeface="Cambria Math" panose="02040503050406030204" charset="0"/>
              </a:rPr>
              <a:t>的算法：先摆开头的几个棋子，然后剩下的棋子用回溯法来做，由于</a:t>
            </a:r>
            <a:r>
              <a:rPr lang="zh-CN" altLang="en-US" sz="2400" b="1">
                <a:latin typeface="Cambria Math" panose="02040503050406030204" charset="0"/>
                <a:ea typeface="宋体" panose="02010600030101010101" pitchFamily="2" charset="-122"/>
                <a:cs typeface="Cambria Math" panose="02040503050406030204" charset="0"/>
              </a:rPr>
              <a:t>解空间树的头几层不用拿来遍历了，回溯的时候遍历的结点少了很多，降低了算法复杂度</a:t>
            </a:r>
            <a:r>
              <a:rPr lang="zh-CN" altLang="en-US" sz="2400">
                <a:latin typeface="Cambria Math" panose="02040503050406030204" charset="0"/>
                <a:ea typeface="宋体" panose="02010600030101010101" pitchFamily="2" charset="-122"/>
                <a:cs typeface="Cambria Math" panose="02040503050406030204" charset="0"/>
              </a:rPr>
              <a:t>。</a:t>
            </a:r>
            <a:endParaRPr lang="en-US" altLang="zh-CN" sz="2400">
              <a:latin typeface="Cambria Math" panose="02040503050406030204" charset="0"/>
              <a:ea typeface="宋体" panose="02010600030101010101" pitchFamily="2" charset="-122"/>
              <a:cs typeface="Cambria Math" panose="02040503050406030204" charset="0"/>
            </a:endParaRPr>
          </a:p>
          <a:p>
            <a:pPr marL="342900" indent="-342900" fontAlgn="auto">
              <a:lnSpc>
                <a:spcPct val="120000"/>
              </a:lnSpc>
              <a:buSzPct val="75000"/>
              <a:buFont typeface="Wingdings" panose="05000000000000000000" charset="0"/>
              <a:buChar char="l"/>
            </a:pPr>
            <a:r>
              <a:rPr lang="zh-CN" altLang="en-US" sz="2400">
                <a:latin typeface="Cambria Math" panose="02040503050406030204" charset="0"/>
                <a:ea typeface="宋体" panose="02010600030101010101" pitchFamily="2" charset="-122"/>
                <a:cs typeface="Cambria Math" panose="02040503050406030204" charset="0"/>
              </a:rPr>
              <a:t>当然，随机算法是只能求出一部分的解的（</a:t>
            </a:r>
            <a:r>
              <a:rPr lang="zh-CN" altLang="en-US" sz="2400">
                <a:latin typeface="Cambria Math" panose="02040503050406030204" charset="0"/>
                <a:ea typeface="宋体" panose="02010600030101010101" pitchFamily="2" charset="-122"/>
                <a:cs typeface="Cambria Math" panose="02040503050406030204" charset="0"/>
                <a:sym typeface="+mn-ea"/>
              </a:rPr>
              <a:t>回溯法是可以得到所有解的），</a:t>
            </a:r>
            <a:r>
              <a:rPr lang="zh-CN" altLang="en-US" sz="2400">
                <a:latin typeface="Cambria Math" panose="02040503050406030204" charset="0"/>
                <a:ea typeface="宋体" panose="02010600030101010101" pitchFamily="2" charset="-122"/>
                <a:cs typeface="Cambria Math" panose="02040503050406030204" charset="0"/>
              </a:rPr>
              <a:t>但是在</a:t>
            </a:r>
            <a:r>
              <a:rPr lang="en-US" altLang="zh-CN" sz="2400">
                <a:latin typeface="Cambria Math" panose="02040503050406030204" charset="0"/>
                <a:ea typeface="宋体" panose="02010600030101010101" pitchFamily="2" charset="-122"/>
                <a:cs typeface="Cambria Math" panose="02040503050406030204" charset="0"/>
              </a:rPr>
              <a:t> n </a:t>
            </a:r>
            <a:r>
              <a:rPr lang="zh-CN" altLang="en-US" sz="2400">
                <a:latin typeface="Cambria Math" panose="02040503050406030204" charset="0"/>
                <a:ea typeface="宋体" panose="02010600030101010101" pitchFamily="2" charset="-122"/>
                <a:cs typeface="Cambria Math" panose="02040503050406030204" charset="0"/>
              </a:rPr>
              <a:t>很大的时候</a:t>
            </a:r>
            <a:r>
              <a:rPr lang="zh-CN" altLang="en-US" sz="2400">
                <a:latin typeface="Cambria Math" panose="02040503050406030204" charset="0"/>
                <a:ea typeface="宋体" panose="02010600030101010101" pitchFamily="2" charset="-122"/>
                <a:cs typeface="Cambria Math" panose="02040503050406030204" charset="0"/>
              </a:rPr>
              <a:t>随机算法速度比回溯法快了非常多。</a:t>
            </a:r>
            <a:endParaRPr lang="zh-CN" altLang="en-US" sz="2400">
              <a:latin typeface="Cambria Math" panose="02040503050406030204" charset="0"/>
              <a:ea typeface="宋体" panose="02010600030101010101" pitchFamily="2" charset="-122"/>
              <a:cs typeface="Cambria Math" panose="02040503050406030204" charset="0"/>
            </a:endParaRPr>
          </a:p>
          <a:p>
            <a:pPr marL="342900" indent="-342900" fontAlgn="auto">
              <a:lnSpc>
                <a:spcPct val="120000"/>
              </a:lnSpc>
              <a:buSzPct val="75000"/>
              <a:buFont typeface="Wingdings" panose="05000000000000000000" charset="0"/>
              <a:buChar char="l"/>
            </a:pPr>
            <a:endParaRPr lang="en-US" altLang="zh-CN" sz="2400">
              <a:latin typeface="Cambria Math" panose="02040503050406030204" charset="0"/>
              <a:ea typeface="宋体" panose="02010600030101010101" pitchFamily="2" charset="-122"/>
              <a:cs typeface="Cambria Math" panose="02040503050406030204" charset="0"/>
            </a:endParaRPr>
          </a:p>
        </p:txBody>
      </p:sp>
      <p:sp>
        <p:nvSpPr>
          <p:cNvPr id="4" name="文本框 3"/>
          <p:cNvSpPr txBox="1"/>
          <p:nvPr/>
        </p:nvSpPr>
        <p:spPr>
          <a:xfrm>
            <a:off x="2194560" y="4386580"/>
            <a:ext cx="8291830" cy="1727200"/>
          </a:xfrm>
          <a:prstGeom prst="rect">
            <a:avLst/>
          </a:prstGeom>
        </p:spPr>
        <p:txBody>
          <a:bodyPr>
            <a:noAutofit/>
          </a:bodyPr>
          <a:p>
            <a:pPr indent="0" fontAlgn="auto">
              <a:lnSpc>
                <a:spcPct val="120000"/>
              </a:lnSpc>
            </a:pPr>
            <a:r>
              <a:rPr lang="zh-CN" altLang="en-US" sz="2400" b="1">
                <a:solidFill>
                  <a:srgbClr val="000000"/>
                </a:solidFill>
                <a:latin typeface="宋体" panose="02010600030101010101" pitchFamily="2" charset="-122"/>
                <a:ea typeface="宋体" panose="02010600030101010101" pitchFamily="2" charset="-122"/>
              </a:rPr>
              <a:t>设 </a:t>
            </a:r>
            <a:r>
              <a:rPr lang="en-US" altLang="zh-CN" sz="2400" b="1" i="1">
                <a:solidFill>
                  <a:srgbClr val="000000"/>
                </a:solidFill>
                <a:latin typeface="TimesNewRomanPS-BoldItalicMT"/>
                <a:ea typeface="TimesNewRomanPS-BoldItalicMT"/>
              </a:rPr>
              <a:t>stopVegas </a:t>
            </a:r>
            <a:r>
              <a:rPr lang="en-US" altLang="zh-CN" sz="2400" b="1">
                <a:solidFill>
                  <a:srgbClr val="000000"/>
                </a:solidFill>
                <a:latin typeface="Symbol" panose="05050102010706020507"/>
                <a:ea typeface="Symbol" panose="05050102010706020507"/>
              </a:rPr>
              <a:t> </a:t>
            </a:r>
            <a:r>
              <a:rPr lang="en-US" altLang="zh-CN" sz="2400" b="1" i="1">
                <a:solidFill>
                  <a:srgbClr val="000000"/>
                </a:solidFill>
                <a:latin typeface="TimesNewRomanPS-BoldItalicMT"/>
                <a:ea typeface="TimesNewRomanPS-BoldItalicMT"/>
              </a:rPr>
              <a:t>n</a:t>
            </a:r>
            <a:r>
              <a:rPr lang="en-US" altLang="zh-CN" sz="2400" b="1">
                <a:solidFill>
                  <a:srgbClr val="000000"/>
                </a:solidFill>
                <a:latin typeface="TimesNewRomanPS-BoldMT"/>
                <a:ea typeface="TimesNewRomanPS-BoldMT"/>
              </a:rPr>
              <a:t>, </a:t>
            </a:r>
            <a:r>
              <a:rPr lang="zh-CN" altLang="en-US" sz="2400" b="1">
                <a:solidFill>
                  <a:srgbClr val="000000"/>
                </a:solidFill>
                <a:latin typeface="宋体" panose="02010600030101010101" pitchFamily="2" charset="-122"/>
                <a:ea typeface="宋体" panose="02010600030101010101" pitchFamily="2" charset="-122"/>
              </a:rPr>
              <a:t>表示用</a:t>
            </a:r>
            <a:r>
              <a:rPr lang="en-US" altLang="zh-CN" sz="2400" b="1">
                <a:solidFill>
                  <a:srgbClr val="000000"/>
                </a:solidFill>
                <a:latin typeface="TimesNewRomanPS-BoldMT"/>
                <a:ea typeface="TimesNewRomanPS-BoldMT"/>
              </a:rPr>
              <a:t>QueenLV</a:t>
            </a:r>
            <a:r>
              <a:rPr lang="zh-CN" altLang="en-US" sz="2400" b="1">
                <a:solidFill>
                  <a:srgbClr val="000000"/>
                </a:solidFill>
                <a:latin typeface="宋体" panose="02010600030101010101" pitchFamily="2" charset="-122"/>
                <a:ea typeface="宋体" panose="02010600030101010101" pitchFamily="2" charset="-122"/>
              </a:rPr>
              <a:t>算法放置的皇后数 </a:t>
            </a:r>
            <a:endParaRPr lang="zh-CN" altLang="en-US" sz="2400" b="1">
              <a:solidFill>
                <a:srgbClr val="000000"/>
              </a:solidFill>
              <a:latin typeface="宋体" panose="02010600030101010101" pitchFamily="2" charset="-122"/>
              <a:ea typeface="宋体" panose="02010600030101010101" pitchFamily="2" charset="-122"/>
            </a:endParaRPr>
          </a:p>
          <a:p>
            <a:pPr indent="0" fontAlgn="auto">
              <a:lnSpc>
                <a:spcPct val="120000"/>
              </a:lnSpc>
            </a:pPr>
            <a:r>
              <a:rPr lang="zh-CN" altLang="en-US" sz="2400" b="1">
                <a:solidFill>
                  <a:srgbClr val="000000"/>
                </a:solidFill>
                <a:latin typeface="宋体" panose="02010600030101010101" pitchFamily="2" charset="-122"/>
                <a:ea typeface="宋体" panose="02010600030101010101" pitchFamily="2" charset="-122"/>
              </a:rPr>
              <a:t>剩下 </a:t>
            </a:r>
            <a:r>
              <a:rPr lang="en-US" altLang="zh-CN" sz="2400" b="1" i="1">
                <a:solidFill>
                  <a:srgbClr val="000000"/>
                </a:solidFill>
                <a:latin typeface="TimesNewRomanPS-BoldItalicMT"/>
                <a:ea typeface="TimesNewRomanPS-BoldItalicMT"/>
              </a:rPr>
              <a:t>n </a:t>
            </a:r>
            <a:r>
              <a:rPr lang="en-US" altLang="zh-CN" sz="2400" b="1">
                <a:solidFill>
                  <a:srgbClr val="000000"/>
                </a:solidFill>
                <a:latin typeface="TimesNewRomanPS-BoldMT"/>
                <a:ea typeface="TimesNewRomanPS-BoldMT"/>
              </a:rPr>
              <a:t>- </a:t>
            </a:r>
            <a:r>
              <a:rPr lang="en-US" altLang="zh-CN" sz="2400" b="1" i="1">
                <a:solidFill>
                  <a:srgbClr val="000000"/>
                </a:solidFill>
                <a:latin typeface="TimesNewRomanPS-BoldItalicMT"/>
                <a:ea typeface="TimesNewRomanPS-BoldItalicMT"/>
              </a:rPr>
              <a:t>stopVegas </a:t>
            </a:r>
            <a:r>
              <a:rPr lang="zh-CN" altLang="en-US" sz="2400" b="1">
                <a:solidFill>
                  <a:srgbClr val="000000"/>
                </a:solidFill>
                <a:latin typeface="宋体" panose="02010600030101010101" pitchFamily="2" charset="-122"/>
                <a:ea typeface="宋体" panose="02010600030101010101" pitchFamily="2" charset="-122"/>
              </a:rPr>
              <a:t>个皇后用回溯方法放置 </a:t>
            </a:r>
            <a:endParaRPr lang="zh-CN" altLang="en-US" sz="2400" b="1">
              <a:solidFill>
                <a:srgbClr val="000000"/>
              </a:solidFill>
              <a:latin typeface="宋体" panose="02010600030101010101" pitchFamily="2" charset="-122"/>
              <a:ea typeface="宋体" panose="02010600030101010101" pitchFamily="2" charset="-122"/>
            </a:endParaRPr>
          </a:p>
          <a:p>
            <a:pPr indent="0" fontAlgn="auto">
              <a:lnSpc>
                <a:spcPct val="120000"/>
              </a:lnSpc>
            </a:pPr>
            <a:r>
              <a:rPr lang="en-US" altLang="zh-CN" sz="2400" b="1" i="1">
                <a:solidFill>
                  <a:srgbClr val="000000"/>
                </a:solidFill>
                <a:latin typeface="TimesNewRomanPS-BoldItalicMT"/>
                <a:ea typeface="TimesNewRomanPS-BoldItalicMT"/>
              </a:rPr>
              <a:t>stopVegas </a:t>
            </a:r>
            <a:r>
              <a:rPr lang="en-US" altLang="zh-CN" sz="2400" b="1">
                <a:solidFill>
                  <a:srgbClr val="000000"/>
                </a:solidFill>
                <a:latin typeface="TimesNewRomanPS-BoldMT"/>
                <a:ea typeface="TimesNewRomanPS-BoldMT"/>
              </a:rPr>
              <a:t>= 0 </a:t>
            </a:r>
            <a:r>
              <a:rPr lang="zh-CN" altLang="en-US" sz="2400" b="1">
                <a:solidFill>
                  <a:srgbClr val="000000"/>
                </a:solidFill>
                <a:latin typeface="宋体" panose="02010600030101010101" pitchFamily="2" charset="-122"/>
                <a:ea typeface="宋体" panose="02010600030101010101" pitchFamily="2" charset="-122"/>
              </a:rPr>
              <a:t>时是完全的回溯算法 </a:t>
            </a:r>
            <a:endParaRPr lang="zh-CN" altLang="en-US" sz="2400" b="1">
              <a:solidFill>
                <a:srgbClr val="000000"/>
              </a:solidFill>
              <a:latin typeface="宋体" panose="02010600030101010101" pitchFamily="2" charset="-122"/>
              <a:ea typeface="宋体" panose="02010600030101010101" pitchFamily="2" charset="-122"/>
            </a:endParaRPr>
          </a:p>
          <a:p>
            <a:pPr indent="0" fontAlgn="auto">
              <a:lnSpc>
                <a:spcPct val="120000"/>
              </a:lnSpc>
            </a:pPr>
            <a:r>
              <a:rPr lang="en-US" altLang="zh-CN" sz="2400" b="1" i="1">
                <a:solidFill>
                  <a:srgbClr val="000000"/>
                </a:solidFill>
                <a:latin typeface="TimesNewRomanPS-BoldItalicMT"/>
                <a:ea typeface="TimesNewRomanPS-BoldItalicMT"/>
              </a:rPr>
              <a:t>stopVegas </a:t>
            </a:r>
            <a:r>
              <a:rPr lang="en-US" altLang="zh-CN" sz="2400" b="1">
                <a:solidFill>
                  <a:srgbClr val="000000"/>
                </a:solidFill>
                <a:latin typeface="TimesNewRomanPS-BoldMT"/>
                <a:ea typeface="TimesNewRomanPS-BoldMT"/>
              </a:rPr>
              <a:t>= </a:t>
            </a:r>
            <a:r>
              <a:rPr lang="en-US" altLang="zh-CN" sz="2400" b="1" i="1">
                <a:solidFill>
                  <a:srgbClr val="000000"/>
                </a:solidFill>
                <a:latin typeface="TimesNewRomanPS-BoldItalicMT"/>
                <a:ea typeface="TimesNewRomanPS-BoldItalicMT"/>
              </a:rPr>
              <a:t>n </a:t>
            </a:r>
            <a:r>
              <a:rPr lang="zh-CN" altLang="en-US" sz="2400" b="1">
                <a:solidFill>
                  <a:srgbClr val="000000"/>
                </a:solidFill>
                <a:latin typeface="宋体" panose="02010600030101010101" pitchFamily="2" charset="-122"/>
                <a:ea typeface="宋体" panose="02010600030101010101" pitchFamily="2" charset="-122"/>
              </a:rPr>
              <a:t>时是完全的</a:t>
            </a:r>
            <a:r>
              <a:rPr lang="en-US" altLang="zh-CN" sz="2400" b="1">
                <a:solidFill>
                  <a:srgbClr val="000000"/>
                </a:solidFill>
                <a:latin typeface="TimesNewRomanPS-BoldMT"/>
                <a:ea typeface="TimesNewRomanPS-BoldMT"/>
              </a:rPr>
              <a:t>Las Vegas</a:t>
            </a:r>
            <a:r>
              <a:rPr lang="zh-CN" altLang="en-US" sz="2400" b="1">
                <a:solidFill>
                  <a:srgbClr val="000000"/>
                </a:solidFill>
                <a:latin typeface="宋体" panose="02010600030101010101" pitchFamily="2" charset="-122"/>
                <a:ea typeface="宋体" panose="02010600030101010101" pitchFamily="2" charset="-122"/>
              </a:rPr>
              <a:t>算法</a:t>
            </a:r>
            <a:endParaRPr lang="zh-CN" altLang="en-US" sz="2400" b="1">
              <a:solidFill>
                <a:srgbClr val="000000"/>
              </a:solidFill>
              <a:latin typeface="宋体" panose="02010600030101010101" pitchFamily="2" charset="-122"/>
              <a:ea typeface="宋体" panose="02010600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矩形 37"/>
          <p:cNvSpPr/>
          <p:nvPr/>
        </p:nvSpPr>
        <p:spPr>
          <a:xfrm>
            <a:off x="6836194" y="6780865"/>
            <a:ext cx="5381839" cy="97126"/>
          </a:xfrm>
          <a:prstGeom prst="rect">
            <a:avLst/>
          </a:prstGeom>
          <a:solidFill>
            <a:srgbClr val="9A00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Light" panose="020B0300000000000000" pitchFamily="34" charset="-122"/>
              <a:ea typeface="思源黑体 CN Light" panose="020B0300000000000000" pitchFamily="34" charset="-122"/>
            </a:endParaRPr>
          </a:p>
        </p:txBody>
      </p:sp>
      <p:grpSp>
        <p:nvGrpSpPr>
          <p:cNvPr id="62" name="组合 61"/>
          <p:cNvGrpSpPr/>
          <p:nvPr/>
        </p:nvGrpSpPr>
        <p:grpSpPr>
          <a:xfrm>
            <a:off x="1033481" y="2487017"/>
            <a:ext cx="4054269" cy="1882835"/>
            <a:chOff x="1209755" y="4179558"/>
            <a:chExt cx="4054269" cy="1882835"/>
          </a:xfrm>
        </p:grpSpPr>
        <p:sp>
          <p:nvSpPr>
            <p:cNvPr id="63" name="文本框 62"/>
            <p:cNvSpPr txBox="1"/>
            <p:nvPr/>
          </p:nvSpPr>
          <p:spPr>
            <a:xfrm>
              <a:off x="1525143" y="4179558"/>
              <a:ext cx="1479892" cy="1446550"/>
            </a:xfrm>
            <a:prstGeom prst="rect">
              <a:avLst/>
            </a:prstGeom>
            <a:noFill/>
          </p:spPr>
          <p:txBody>
            <a:bodyPr wrap="none" rtlCol="0">
              <a:spAutoFit/>
            </a:bodyPr>
            <a:lstStyle/>
            <a:p>
              <a:r>
                <a:rPr lang="en-US" altLang="zh-CN" sz="8800" b="1" dirty="0">
                  <a:latin typeface="方正粗黑宋简体" panose="02000000000000000000" pitchFamily="2" charset="-122"/>
                  <a:ea typeface="方正粗黑宋简体" panose="02000000000000000000" pitchFamily="2" charset="-122"/>
                  <a:cs typeface="字魂105号-简雅黑" panose="00000500000000000000" pitchFamily="2" charset="-122"/>
                </a:rPr>
                <a:t>01</a:t>
              </a:r>
              <a:endParaRPr lang="zh-CN" altLang="en-US" sz="8800" b="1" dirty="0">
                <a:latin typeface="方正粗黑宋简体" panose="02000000000000000000" pitchFamily="2" charset="-122"/>
                <a:ea typeface="方正粗黑宋简体" panose="02000000000000000000" pitchFamily="2" charset="-122"/>
                <a:cs typeface="字魂105号-简雅黑" panose="00000500000000000000" pitchFamily="2" charset="-122"/>
              </a:endParaRPr>
            </a:p>
          </p:txBody>
        </p:sp>
        <p:sp>
          <p:nvSpPr>
            <p:cNvPr id="64" name="文本框 63"/>
            <p:cNvSpPr txBox="1"/>
            <p:nvPr/>
          </p:nvSpPr>
          <p:spPr>
            <a:xfrm>
              <a:off x="1525144" y="5355638"/>
              <a:ext cx="3738880" cy="706755"/>
            </a:xfrm>
            <a:prstGeom prst="rect">
              <a:avLst/>
            </a:prstGeom>
            <a:noFill/>
          </p:spPr>
          <p:txBody>
            <a:bodyPr wrap="none" rtlCol="0">
              <a:spAutoFit/>
            </a:bodyPr>
            <a:lstStyle/>
            <a:p>
              <a:r>
                <a:rPr lang="zh-CN" altLang="en-US" sz="4000" dirty="0">
                  <a:latin typeface="FZShengShiKaiShuS-EB-GB" panose="02000000000000000000" pitchFamily="2" charset="-122"/>
                  <a:ea typeface="FZShengShiKaiShuS-EB-GB" panose="02000000000000000000" pitchFamily="2" charset="-122"/>
                </a:rPr>
                <a:t>概率论基础</a:t>
              </a:r>
              <a:r>
                <a:rPr lang="zh-CN" altLang="en-US" sz="4000" dirty="0">
                  <a:latin typeface="FZShengShiKaiShuS-EB-GB" panose="02000000000000000000" pitchFamily="2" charset="-122"/>
                  <a:ea typeface="FZShengShiKaiShuS-EB-GB" panose="02000000000000000000" pitchFamily="2" charset="-122"/>
                </a:rPr>
                <a:t>知识</a:t>
              </a:r>
              <a:endParaRPr lang="zh-CN" altLang="en-US" sz="4000" dirty="0">
                <a:latin typeface="FZShengShiKaiShuS-EB-GB" panose="02000000000000000000" pitchFamily="2" charset="-122"/>
                <a:ea typeface="FZShengShiKaiShuS-EB-GB" panose="02000000000000000000" pitchFamily="2" charset="-122"/>
              </a:endParaRPr>
            </a:p>
          </p:txBody>
        </p:sp>
        <p:cxnSp>
          <p:nvCxnSpPr>
            <p:cNvPr id="66" name="直接连接符 55"/>
            <p:cNvCxnSpPr/>
            <p:nvPr/>
          </p:nvCxnSpPr>
          <p:spPr>
            <a:xfrm>
              <a:off x="1209755" y="4396902"/>
              <a:ext cx="0" cy="1579587"/>
            </a:xfrm>
            <a:prstGeom prst="line">
              <a:avLst/>
            </a:prstGeom>
            <a:ln w="127000">
              <a:solidFill>
                <a:srgbClr val="9A0001"/>
              </a:solidFill>
            </a:ln>
          </p:spPr>
          <p:style>
            <a:lnRef idx="1">
              <a:schemeClr val="accent1"/>
            </a:lnRef>
            <a:fillRef idx="0">
              <a:schemeClr val="accent1"/>
            </a:fillRef>
            <a:effectRef idx="0">
              <a:schemeClr val="accent1"/>
            </a:effectRef>
            <a:fontRef idx="minor">
              <a:schemeClr val="tx1"/>
            </a:fontRef>
          </p:style>
        </p:cxnSp>
      </p:grpSp>
      <p:grpSp>
        <p:nvGrpSpPr>
          <p:cNvPr id="71" name="组合 70"/>
          <p:cNvGrpSpPr/>
          <p:nvPr/>
        </p:nvGrpSpPr>
        <p:grpSpPr>
          <a:xfrm>
            <a:off x="10254830" y="2772819"/>
            <a:ext cx="1528321" cy="302448"/>
            <a:chOff x="5796136" y="4189567"/>
            <a:chExt cx="1146539" cy="226895"/>
          </a:xfrm>
          <a:solidFill>
            <a:srgbClr val="9A0001"/>
          </a:solidFill>
          <a:effectLst/>
        </p:grpSpPr>
        <p:sp>
          <p:nvSpPr>
            <p:cNvPr id="72" name="流程图: 数据 9"/>
            <p:cNvSpPr/>
            <p:nvPr/>
          </p:nvSpPr>
          <p:spPr>
            <a:xfrm>
              <a:off x="5796136" y="4189567"/>
              <a:ext cx="156946" cy="226895"/>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1" fmla="*/ 0 w 18208"/>
                <a:gd name="connsiteY0-2" fmla="*/ 10042 h 10042"/>
                <a:gd name="connsiteX1-3" fmla="*/ 2000 w 18208"/>
                <a:gd name="connsiteY1-4" fmla="*/ 42 h 10042"/>
                <a:gd name="connsiteX2-5" fmla="*/ 18208 w 18208"/>
                <a:gd name="connsiteY2-6" fmla="*/ 0 h 10042"/>
                <a:gd name="connsiteX3-7" fmla="*/ 8000 w 18208"/>
                <a:gd name="connsiteY3-8" fmla="*/ 10042 h 10042"/>
                <a:gd name="connsiteX4-9" fmla="*/ 0 w 18208"/>
                <a:gd name="connsiteY4-10" fmla="*/ 10042 h 10042"/>
                <a:gd name="connsiteX0-11" fmla="*/ 0 w 18208"/>
                <a:gd name="connsiteY0-12" fmla="*/ 10042 h 10042"/>
                <a:gd name="connsiteX1-13" fmla="*/ 10498 w 18208"/>
                <a:gd name="connsiteY1-14" fmla="*/ 126 h 10042"/>
                <a:gd name="connsiteX2-15" fmla="*/ 18208 w 18208"/>
                <a:gd name="connsiteY2-16" fmla="*/ 0 h 10042"/>
                <a:gd name="connsiteX3-17" fmla="*/ 8000 w 18208"/>
                <a:gd name="connsiteY3-18" fmla="*/ 10042 h 10042"/>
                <a:gd name="connsiteX4-19" fmla="*/ 0 w 18208"/>
                <a:gd name="connsiteY4-20" fmla="*/ 10042 h 1004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8208" h="10042">
                  <a:moveTo>
                    <a:pt x="0" y="10042"/>
                  </a:moveTo>
                  <a:lnTo>
                    <a:pt x="10498" y="126"/>
                  </a:lnTo>
                  <a:lnTo>
                    <a:pt x="18208" y="0"/>
                  </a:lnTo>
                  <a:lnTo>
                    <a:pt x="8000" y="10042"/>
                  </a:lnTo>
                  <a:lnTo>
                    <a:pt x="0" y="10042"/>
                  </a:lnTo>
                  <a:close/>
                </a:path>
              </a:pathLst>
            </a:custGeom>
            <a:grpFill/>
            <a:ln>
              <a:solidFill>
                <a:srgbClr val="9A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prstClr val="white"/>
                </a:solidFill>
              </a:endParaRPr>
            </a:p>
          </p:txBody>
        </p:sp>
        <p:sp>
          <p:nvSpPr>
            <p:cNvPr id="73" name="流程图: 数据 9"/>
            <p:cNvSpPr/>
            <p:nvPr/>
          </p:nvSpPr>
          <p:spPr>
            <a:xfrm>
              <a:off x="5937506" y="4189567"/>
              <a:ext cx="156946" cy="226895"/>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1" fmla="*/ 0 w 18208"/>
                <a:gd name="connsiteY0-2" fmla="*/ 10042 h 10042"/>
                <a:gd name="connsiteX1-3" fmla="*/ 2000 w 18208"/>
                <a:gd name="connsiteY1-4" fmla="*/ 42 h 10042"/>
                <a:gd name="connsiteX2-5" fmla="*/ 18208 w 18208"/>
                <a:gd name="connsiteY2-6" fmla="*/ 0 h 10042"/>
                <a:gd name="connsiteX3-7" fmla="*/ 8000 w 18208"/>
                <a:gd name="connsiteY3-8" fmla="*/ 10042 h 10042"/>
                <a:gd name="connsiteX4-9" fmla="*/ 0 w 18208"/>
                <a:gd name="connsiteY4-10" fmla="*/ 10042 h 10042"/>
                <a:gd name="connsiteX0-11" fmla="*/ 0 w 18208"/>
                <a:gd name="connsiteY0-12" fmla="*/ 10042 h 10042"/>
                <a:gd name="connsiteX1-13" fmla="*/ 10498 w 18208"/>
                <a:gd name="connsiteY1-14" fmla="*/ 126 h 10042"/>
                <a:gd name="connsiteX2-15" fmla="*/ 18208 w 18208"/>
                <a:gd name="connsiteY2-16" fmla="*/ 0 h 10042"/>
                <a:gd name="connsiteX3-17" fmla="*/ 8000 w 18208"/>
                <a:gd name="connsiteY3-18" fmla="*/ 10042 h 10042"/>
                <a:gd name="connsiteX4-19" fmla="*/ 0 w 18208"/>
                <a:gd name="connsiteY4-20" fmla="*/ 10042 h 1004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8208" h="10042">
                  <a:moveTo>
                    <a:pt x="0" y="10042"/>
                  </a:moveTo>
                  <a:lnTo>
                    <a:pt x="10498" y="126"/>
                  </a:lnTo>
                  <a:lnTo>
                    <a:pt x="18208" y="0"/>
                  </a:lnTo>
                  <a:lnTo>
                    <a:pt x="8000" y="10042"/>
                  </a:lnTo>
                  <a:lnTo>
                    <a:pt x="0" y="10042"/>
                  </a:lnTo>
                  <a:close/>
                </a:path>
              </a:pathLst>
            </a:custGeom>
            <a:grpFill/>
            <a:ln>
              <a:solidFill>
                <a:srgbClr val="9A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prstClr val="white"/>
                </a:solidFill>
              </a:endParaRPr>
            </a:p>
          </p:txBody>
        </p:sp>
        <p:sp>
          <p:nvSpPr>
            <p:cNvPr id="74" name="流程图: 数据 9"/>
            <p:cNvSpPr/>
            <p:nvPr/>
          </p:nvSpPr>
          <p:spPr>
            <a:xfrm>
              <a:off x="6078876" y="4189567"/>
              <a:ext cx="156946" cy="226895"/>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1" fmla="*/ 0 w 18208"/>
                <a:gd name="connsiteY0-2" fmla="*/ 10042 h 10042"/>
                <a:gd name="connsiteX1-3" fmla="*/ 2000 w 18208"/>
                <a:gd name="connsiteY1-4" fmla="*/ 42 h 10042"/>
                <a:gd name="connsiteX2-5" fmla="*/ 18208 w 18208"/>
                <a:gd name="connsiteY2-6" fmla="*/ 0 h 10042"/>
                <a:gd name="connsiteX3-7" fmla="*/ 8000 w 18208"/>
                <a:gd name="connsiteY3-8" fmla="*/ 10042 h 10042"/>
                <a:gd name="connsiteX4-9" fmla="*/ 0 w 18208"/>
                <a:gd name="connsiteY4-10" fmla="*/ 10042 h 10042"/>
                <a:gd name="connsiteX0-11" fmla="*/ 0 w 18208"/>
                <a:gd name="connsiteY0-12" fmla="*/ 10042 h 10042"/>
                <a:gd name="connsiteX1-13" fmla="*/ 10498 w 18208"/>
                <a:gd name="connsiteY1-14" fmla="*/ 126 h 10042"/>
                <a:gd name="connsiteX2-15" fmla="*/ 18208 w 18208"/>
                <a:gd name="connsiteY2-16" fmla="*/ 0 h 10042"/>
                <a:gd name="connsiteX3-17" fmla="*/ 8000 w 18208"/>
                <a:gd name="connsiteY3-18" fmla="*/ 10042 h 10042"/>
                <a:gd name="connsiteX4-19" fmla="*/ 0 w 18208"/>
                <a:gd name="connsiteY4-20" fmla="*/ 10042 h 1004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8208" h="10042">
                  <a:moveTo>
                    <a:pt x="0" y="10042"/>
                  </a:moveTo>
                  <a:lnTo>
                    <a:pt x="10498" y="126"/>
                  </a:lnTo>
                  <a:lnTo>
                    <a:pt x="18208" y="0"/>
                  </a:lnTo>
                  <a:lnTo>
                    <a:pt x="8000" y="10042"/>
                  </a:lnTo>
                  <a:lnTo>
                    <a:pt x="0" y="10042"/>
                  </a:lnTo>
                  <a:close/>
                </a:path>
              </a:pathLst>
            </a:custGeom>
            <a:grpFill/>
            <a:ln>
              <a:solidFill>
                <a:srgbClr val="9A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prstClr val="white"/>
                </a:solidFill>
              </a:endParaRPr>
            </a:p>
          </p:txBody>
        </p:sp>
        <p:sp>
          <p:nvSpPr>
            <p:cNvPr id="75" name="流程图: 数据 9"/>
            <p:cNvSpPr/>
            <p:nvPr/>
          </p:nvSpPr>
          <p:spPr>
            <a:xfrm>
              <a:off x="6220246" y="4189567"/>
              <a:ext cx="156946" cy="226895"/>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1" fmla="*/ 0 w 18208"/>
                <a:gd name="connsiteY0-2" fmla="*/ 10042 h 10042"/>
                <a:gd name="connsiteX1-3" fmla="*/ 2000 w 18208"/>
                <a:gd name="connsiteY1-4" fmla="*/ 42 h 10042"/>
                <a:gd name="connsiteX2-5" fmla="*/ 18208 w 18208"/>
                <a:gd name="connsiteY2-6" fmla="*/ 0 h 10042"/>
                <a:gd name="connsiteX3-7" fmla="*/ 8000 w 18208"/>
                <a:gd name="connsiteY3-8" fmla="*/ 10042 h 10042"/>
                <a:gd name="connsiteX4-9" fmla="*/ 0 w 18208"/>
                <a:gd name="connsiteY4-10" fmla="*/ 10042 h 10042"/>
                <a:gd name="connsiteX0-11" fmla="*/ 0 w 18208"/>
                <a:gd name="connsiteY0-12" fmla="*/ 10042 h 10042"/>
                <a:gd name="connsiteX1-13" fmla="*/ 10498 w 18208"/>
                <a:gd name="connsiteY1-14" fmla="*/ 126 h 10042"/>
                <a:gd name="connsiteX2-15" fmla="*/ 18208 w 18208"/>
                <a:gd name="connsiteY2-16" fmla="*/ 0 h 10042"/>
                <a:gd name="connsiteX3-17" fmla="*/ 8000 w 18208"/>
                <a:gd name="connsiteY3-18" fmla="*/ 10042 h 10042"/>
                <a:gd name="connsiteX4-19" fmla="*/ 0 w 18208"/>
                <a:gd name="connsiteY4-20" fmla="*/ 10042 h 1004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8208" h="10042">
                  <a:moveTo>
                    <a:pt x="0" y="10042"/>
                  </a:moveTo>
                  <a:lnTo>
                    <a:pt x="10498" y="126"/>
                  </a:lnTo>
                  <a:lnTo>
                    <a:pt x="18208" y="0"/>
                  </a:lnTo>
                  <a:lnTo>
                    <a:pt x="8000" y="10042"/>
                  </a:lnTo>
                  <a:lnTo>
                    <a:pt x="0" y="10042"/>
                  </a:lnTo>
                  <a:close/>
                </a:path>
              </a:pathLst>
            </a:custGeom>
            <a:grpFill/>
            <a:ln>
              <a:solidFill>
                <a:srgbClr val="9A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dirty="0">
                <a:solidFill>
                  <a:prstClr val="white"/>
                </a:solidFill>
              </a:endParaRPr>
            </a:p>
          </p:txBody>
        </p:sp>
        <p:sp>
          <p:nvSpPr>
            <p:cNvPr id="76" name="流程图: 数据 9"/>
            <p:cNvSpPr/>
            <p:nvPr/>
          </p:nvSpPr>
          <p:spPr>
            <a:xfrm>
              <a:off x="6361616" y="4189567"/>
              <a:ext cx="156946" cy="226895"/>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1" fmla="*/ 0 w 18208"/>
                <a:gd name="connsiteY0-2" fmla="*/ 10042 h 10042"/>
                <a:gd name="connsiteX1-3" fmla="*/ 2000 w 18208"/>
                <a:gd name="connsiteY1-4" fmla="*/ 42 h 10042"/>
                <a:gd name="connsiteX2-5" fmla="*/ 18208 w 18208"/>
                <a:gd name="connsiteY2-6" fmla="*/ 0 h 10042"/>
                <a:gd name="connsiteX3-7" fmla="*/ 8000 w 18208"/>
                <a:gd name="connsiteY3-8" fmla="*/ 10042 h 10042"/>
                <a:gd name="connsiteX4-9" fmla="*/ 0 w 18208"/>
                <a:gd name="connsiteY4-10" fmla="*/ 10042 h 10042"/>
                <a:gd name="connsiteX0-11" fmla="*/ 0 w 18208"/>
                <a:gd name="connsiteY0-12" fmla="*/ 10042 h 10042"/>
                <a:gd name="connsiteX1-13" fmla="*/ 10498 w 18208"/>
                <a:gd name="connsiteY1-14" fmla="*/ 126 h 10042"/>
                <a:gd name="connsiteX2-15" fmla="*/ 18208 w 18208"/>
                <a:gd name="connsiteY2-16" fmla="*/ 0 h 10042"/>
                <a:gd name="connsiteX3-17" fmla="*/ 8000 w 18208"/>
                <a:gd name="connsiteY3-18" fmla="*/ 10042 h 10042"/>
                <a:gd name="connsiteX4-19" fmla="*/ 0 w 18208"/>
                <a:gd name="connsiteY4-20" fmla="*/ 10042 h 1004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8208" h="10042">
                  <a:moveTo>
                    <a:pt x="0" y="10042"/>
                  </a:moveTo>
                  <a:lnTo>
                    <a:pt x="10498" y="126"/>
                  </a:lnTo>
                  <a:lnTo>
                    <a:pt x="18208" y="0"/>
                  </a:lnTo>
                  <a:lnTo>
                    <a:pt x="8000" y="10042"/>
                  </a:lnTo>
                  <a:lnTo>
                    <a:pt x="0" y="10042"/>
                  </a:lnTo>
                  <a:close/>
                </a:path>
              </a:pathLst>
            </a:custGeom>
            <a:grpFill/>
            <a:ln>
              <a:solidFill>
                <a:srgbClr val="9A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prstClr val="white"/>
                </a:solidFill>
              </a:endParaRPr>
            </a:p>
          </p:txBody>
        </p:sp>
        <p:sp>
          <p:nvSpPr>
            <p:cNvPr id="77" name="流程图: 数据 9"/>
            <p:cNvSpPr/>
            <p:nvPr/>
          </p:nvSpPr>
          <p:spPr>
            <a:xfrm>
              <a:off x="6502986" y="4189567"/>
              <a:ext cx="156946" cy="226895"/>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1" fmla="*/ 0 w 18208"/>
                <a:gd name="connsiteY0-2" fmla="*/ 10042 h 10042"/>
                <a:gd name="connsiteX1-3" fmla="*/ 2000 w 18208"/>
                <a:gd name="connsiteY1-4" fmla="*/ 42 h 10042"/>
                <a:gd name="connsiteX2-5" fmla="*/ 18208 w 18208"/>
                <a:gd name="connsiteY2-6" fmla="*/ 0 h 10042"/>
                <a:gd name="connsiteX3-7" fmla="*/ 8000 w 18208"/>
                <a:gd name="connsiteY3-8" fmla="*/ 10042 h 10042"/>
                <a:gd name="connsiteX4-9" fmla="*/ 0 w 18208"/>
                <a:gd name="connsiteY4-10" fmla="*/ 10042 h 10042"/>
                <a:gd name="connsiteX0-11" fmla="*/ 0 w 18208"/>
                <a:gd name="connsiteY0-12" fmla="*/ 10042 h 10042"/>
                <a:gd name="connsiteX1-13" fmla="*/ 10498 w 18208"/>
                <a:gd name="connsiteY1-14" fmla="*/ 126 h 10042"/>
                <a:gd name="connsiteX2-15" fmla="*/ 18208 w 18208"/>
                <a:gd name="connsiteY2-16" fmla="*/ 0 h 10042"/>
                <a:gd name="connsiteX3-17" fmla="*/ 8000 w 18208"/>
                <a:gd name="connsiteY3-18" fmla="*/ 10042 h 10042"/>
                <a:gd name="connsiteX4-19" fmla="*/ 0 w 18208"/>
                <a:gd name="connsiteY4-20" fmla="*/ 10042 h 1004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8208" h="10042">
                  <a:moveTo>
                    <a:pt x="0" y="10042"/>
                  </a:moveTo>
                  <a:lnTo>
                    <a:pt x="10498" y="126"/>
                  </a:lnTo>
                  <a:lnTo>
                    <a:pt x="18208" y="0"/>
                  </a:lnTo>
                  <a:lnTo>
                    <a:pt x="8000" y="10042"/>
                  </a:lnTo>
                  <a:lnTo>
                    <a:pt x="0" y="10042"/>
                  </a:lnTo>
                  <a:close/>
                </a:path>
              </a:pathLst>
            </a:custGeom>
            <a:grpFill/>
            <a:ln>
              <a:solidFill>
                <a:srgbClr val="9A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prstClr val="white"/>
                </a:solidFill>
              </a:endParaRPr>
            </a:p>
          </p:txBody>
        </p:sp>
        <p:sp>
          <p:nvSpPr>
            <p:cNvPr id="78" name="流程图: 数据 9"/>
            <p:cNvSpPr/>
            <p:nvPr/>
          </p:nvSpPr>
          <p:spPr>
            <a:xfrm>
              <a:off x="6644356" y="4189567"/>
              <a:ext cx="156946" cy="226895"/>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1" fmla="*/ 0 w 18208"/>
                <a:gd name="connsiteY0-2" fmla="*/ 10042 h 10042"/>
                <a:gd name="connsiteX1-3" fmla="*/ 2000 w 18208"/>
                <a:gd name="connsiteY1-4" fmla="*/ 42 h 10042"/>
                <a:gd name="connsiteX2-5" fmla="*/ 18208 w 18208"/>
                <a:gd name="connsiteY2-6" fmla="*/ 0 h 10042"/>
                <a:gd name="connsiteX3-7" fmla="*/ 8000 w 18208"/>
                <a:gd name="connsiteY3-8" fmla="*/ 10042 h 10042"/>
                <a:gd name="connsiteX4-9" fmla="*/ 0 w 18208"/>
                <a:gd name="connsiteY4-10" fmla="*/ 10042 h 10042"/>
                <a:gd name="connsiteX0-11" fmla="*/ 0 w 18208"/>
                <a:gd name="connsiteY0-12" fmla="*/ 10042 h 10042"/>
                <a:gd name="connsiteX1-13" fmla="*/ 10498 w 18208"/>
                <a:gd name="connsiteY1-14" fmla="*/ 126 h 10042"/>
                <a:gd name="connsiteX2-15" fmla="*/ 18208 w 18208"/>
                <a:gd name="connsiteY2-16" fmla="*/ 0 h 10042"/>
                <a:gd name="connsiteX3-17" fmla="*/ 8000 w 18208"/>
                <a:gd name="connsiteY3-18" fmla="*/ 10042 h 10042"/>
                <a:gd name="connsiteX4-19" fmla="*/ 0 w 18208"/>
                <a:gd name="connsiteY4-20" fmla="*/ 10042 h 1004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8208" h="10042">
                  <a:moveTo>
                    <a:pt x="0" y="10042"/>
                  </a:moveTo>
                  <a:lnTo>
                    <a:pt x="10498" y="126"/>
                  </a:lnTo>
                  <a:lnTo>
                    <a:pt x="18208" y="0"/>
                  </a:lnTo>
                  <a:lnTo>
                    <a:pt x="8000" y="10042"/>
                  </a:lnTo>
                  <a:lnTo>
                    <a:pt x="0" y="10042"/>
                  </a:lnTo>
                  <a:close/>
                </a:path>
              </a:pathLst>
            </a:custGeom>
            <a:grpFill/>
            <a:ln>
              <a:solidFill>
                <a:srgbClr val="9A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prstClr val="white"/>
                </a:solidFill>
              </a:endParaRPr>
            </a:p>
          </p:txBody>
        </p:sp>
        <p:sp>
          <p:nvSpPr>
            <p:cNvPr id="79" name="流程图: 数据 9"/>
            <p:cNvSpPr/>
            <p:nvPr/>
          </p:nvSpPr>
          <p:spPr>
            <a:xfrm>
              <a:off x="6785729" y="4189567"/>
              <a:ext cx="156946" cy="226895"/>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1" fmla="*/ 0 w 18208"/>
                <a:gd name="connsiteY0-2" fmla="*/ 10042 h 10042"/>
                <a:gd name="connsiteX1-3" fmla="*/ 2000 w 18208"/>
                <a:gd name="connsiteY1-4" fmla="*/ 42 h 10042"/>
                <a:gd name="connsiteX2-5" fmla="*/ 18208 w 18208"/>
                <a:gd name="connsiteY2-6" fmla="*/ 0 h 10042"/>
                <a:gd name="connsiteX3-7" fmla="*/ 8000 w 18208"/>
                <a:gd name="connsiteY3-8" fmla="*/ 10042 h 10042"/>
                <a:gd name="connsiteX4-9" fmla="*/ 0 w 18208"/>
                <a:gd name="connsiteY4-10" fmla="*/ 10042 h 10042"/>
                <a:gd name="connsiteX0-11" fmla="*/ 0 w 18208"/>
                <a:gd name="connsiteY0-12" fmla="*/ 10042 h 10042"/>
                <a:gd name="connsiteX1-13" fmla="*/ 10498 w 18208"/>
                <a:gd name="connsiteY1-14" fmla="*/ 126 h 10042"/>
                <a:gd name="connsiteX2-15" fmla="*/ 18208 w 18208"/>
                <a:gd name="connsiteY2-16" fmla="*/ 0 h 10042"/>
                <a:gd name="connsiteX3-17" fmla="*/ 8000 w 18208"/>
                <a:gd name="connsiteY3-18" fmla="*/ 10042 h 10042"/>
                <a:gd name="connsiteX4-19" fmla="*/ 0 w 18208"/>
                <a:gd name="connsiteY4-20" fmla="*/ 10042 h 1004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8208" h="10042">
                  <a:moveTo>
                    <a:pt x="0" y="10042"/>
                  </a:moveTo>
                  <a:lnTo>
                    <a:pt x="10498" y="126"/>
                  </a:lnTo>
                  <a:lnTo>
                    <a:pt x="18208" y="0"/>
                  </a:lnTo>
                  <a:lnTo>
                    <a:pt x="8000" y="10042"/>
                  </a:lnTo>
                  <a:lnTo>
                    <a:pt x="0" y="10042"/>
                  </a:lnTo>
                  <a:close/>
                </a:path>
              </a:pathLst>
            </a:custGeom>
            <a:grpFill/>
            <a:ln>
              <a:solidFill>
                <a:srgbClr val="9A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prstClr val="white"/>
                </a:solidFill>
              </a:endParaRPr>
            </a:p>
          </p:txBody>
        </p:sp>
      </p:grpSp>
      <p:cxnSp>
        <p:nvCxnSpPr>
          <p:cNvPr id="80" name="直接连接符 92"/>
          <p:cNvCxnSpPr/>
          <p:nvPr/>
        </p:nvCxnSpPr>
        <p:spPr>
          <a:xfrm>
            <a:off x="5313328" y="2924043"/>
            <a:ext cx="4726249" cy="0"/>
          </a:xfrm>
          <a:prstGeom prst="line">
            <a:avLst/>
          </a:prstGeom>
          <a:ln w="38100">
            <a:solidFill>
              <a:srgbClr val="9A0001"/>
            </a:solidFill>
          </a:ln>
          <a:effectLst/>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9911444" y="545564"/>
            <a:ext cx="1836080" cy="512545"/>
          </a:xfrm>
          <a:prstGeom prst="rect">
            <a:avLst/>
          </a:prstGeom>
        </p:spPr>
      </p:pic>
      <p:sp>
        <p:nvSpPr>
          <p:cNvPr id="5" name="灯片编号占位符 4"/>
          <p:cNvSpPr>
            <a:spLocks noGrp="1"/>
          </p:cNvSpPr>
          <p:nvPr>
            <p:ph type="sldNum" sz="quarter" idx="12"/>
          </p:nvPr>
        </p:nvSpPr>
        <p:spPr/>
        <p:txBody>
          <a:bodyPr/>
          <a:lstStyle/>
          <a:p>
            <a:fld id="{3505B016-64E1-4432-88BD-C1FDDF8765EC}"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矩形 37"/>
          <p:cNvSpPr/>
          <p:nvPr/>
        </p:nvSpPr>
        <p:spPr>
          <a:xfrm>
            <a:off x="6836194" y="6780865"/>
            <a:ext cx="5381839" cy="97126"/>
          </a:xfrm>
          <a:prstGeom prst="rect">
            <a:avLst/>
          </a:prstGeom>
          <a:solidFill>
            <a:srgbClr val="9A00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Light" panose="020B0300000000000000" pitchFamily="34" charset="-122"/>
              <a:ea typeface="思源黑体 CN Light" panose="020B0300000000000000" pitchFamily="34" charset="-122"/>
            </a:endParaRPr>
          </a:p>
        </p:txBody>
      </p:sp>
      <p:grpSp>
        <p:nvGrpSpPr>
          <p:cNvPr id="62" name="组合 61"/>
          <p:cNvGrpSpPr/>
          <p:nvPr/>
        </p:nvGrpSpPr>
        <p:grpSpPr>
          <a:xfrm>
            <a:off x="1033481" y="2487017"/>
            <a:ext cx="6672374" cy="2498150"/>
            <a:chOff x="1209755" y="4179558"/>
            <a:chExt cx="6672374" cy="2498150"/>
          </a:xfrm>
        </p:grpSpPr>
        <p:sp>
          <p:nvSpPr>
            <p:cNvPr id="63" name="文本框 62"/>
            <p:cNvSpPr txBox="1"/>
            <p:nvPr/>
          </p:nvSpPr>
          <p:spPr>
            <a:xfrm>
              <a:off x="1525143" y="4179558"/>
              <a:ext cx="1466850" cy="1445260"/>
            </a:xfrm>
            <a:prstGeom prst="rect">
              <a:avLst/>
            </a:prstGeom>
            <a:noFill/>
          </p:spPr>
          <p:txBody>
            <a:bodyPr wrap="none" rtlCol="0">
              <a:spAutoFit/>
            </a:bodyPr>
            <a:lstStyle/>
            <a:p>
              <a:r>
                <a:rPr lang="en-US" altLang="zh-CN" sz="8800" b="1" dirty="0">
                  <a:latin typeface="方正粗黑宋简体" panose="02000000000000000000" pitchFamily="2" charset="-122"/>
                  <a:ea typeface="方正粗黑宋简体" panose="02000000000000000000" pitchFamily="2" charset="-122"/>
                  <a:cs typeface="字魂105号-简雅黑" panose="00000500000000000000" pitchFamily="2" charset="-122"/>
                </a:rPr>
                <a:t>03</a:t>
              </a:r>
              <a:endParaRPr lang="zh-CN" altLang="en-US" sz="8800" b="1" dirty="0">
                <a:latin typeface="方正粗黑宋简体" panose="02000000000000000000" pitchFamily="2" charset="-122"/>
                <a:ea typeface="方正粗黑宋简体" panose="02000000000000000000" pitchFamily="2" charset="-122"/>
                <a:cs typeface="字魂105号-简雅黑" panose="00000500000000000000" pitchFamily="2" charset="-122"/>
              </a:endParaRPr>
            </a:p>
          </p:txBody>
        </p:sp>
        <p:sp>
          <p:nvSpPr>
            <p:cNvPr id="64" name="文本框 63"/>
            <p:cNvSpPr txBox="1"/>
            <p:nvPr/>
          </p:nvSpPr>
          <p:spPr>
            <a:xfrm>
              <a:off x="1525144" y="5355638"/>
              <a:ext cx="6356985" cy="1322070"/>
            </a:xfrm>
            <a:prstGeom prst="rect">
              <a:avLst/>
            </a:prstGeom>
            <a:noFill/>
          </p:spPr>
          <p:txBody>
            <a:bodyPr wrap="none" rtlCol="0">
              <a:spAutoFit/>
            </a:bodyPr>
            <a:lstStyle/>
            <a:p>
              <a:r>
                <a:rPr lang="zh-CN" altLang="en-US" sz="4000" dirty="0">
                  <a:latin typeface="FZShengShiKaiShuS-EB-GB" panose="02000000000000000000" pitchFamily="2" charset="-122"/>
                  <a:ea typeface="FZShengShiKaiShuS-EB-GB" panose="02000000000000000000" pitchFamily="2" charset="-122"/>
                </a:rPr>
                <a:t>主元素测试、弗里瓦德算法</a:t>
              </a:r>
              <a:endParaRPr lang="zh-CN" altLang="en-US" sz="4000" dirty="0">
                <a:latin typeface="FZShengShiKaiShuS-EB-GB" panose="02000000000000000000" pitchFamily="2" charset="-122"/>
                <a:ea typeface="FZShengShiKaiShuS-EB-GB" panose="02000000000000000000" pitchFamily="2" charset="-122"/>
              </a:endParaRPr>
            </a:p>
            <a:p>
              <a:r>
                <a:rPr lang="en-US" altLang="zh-CN" sz="4000" dirty="0">
                  <a:latin typeface="FZShengShiKaiShuS-EB-GB" panose="02000000000000000000" pitchFamily="2" charset="-122"/>
                  <a:ea typeface="FZShengShiKaiShuS-EB-GB" panose="02000000000000000000" pitchFamily="2" charset="-122"/>
                </a:rPr>
                <a:t>——Monte Carlo</a:t>
              </a:r>
              <a:r>
                <a:rPr lang="zh-CN" altLang="en-US" sz="4000" dirty="0">
                  <a:latin typeface="FZShengShiKaiShuS-EB-GB" panose="02000000000000000000" pitchFamily="2" charset="-122"/>
                  <a:ea typeface="FZShengShiKaiShuS-EB-GB" panose="02000000000000000000" pitchFamily="2" charset="-122"/>
                </a:rPr>
                <a:t>型</a:t>
              </a:r>
              <a:r>
                <a:rPr lang="zh-CN" altLang="en-US" sz="4000" dirty="0">
                  <a:latin typeface="FZShengShiKaiShuS-EB-GB" panose="02000000000000000000" pitchFamily="2" charset="-122"/>
                  <a:ea typeface="FZShengShiKaiShuS-EB-GB" panose="02000000000000000000" pitchFamily="2" charset="-122"/>
                </a:rPr>
                <a:t>随机算法</a:t>
              </a:r>
              <a:endParaRPr lang="zh-CN" altLang="en-US" sz="4000" dirty="0">
                <a:latin typeface="FZShengShiKaiShuS-EB-GB" panose="02000000000000000000" pitchFamily="2" charset="-122"/>
                <a:ea typeface="FZShengShiKaiShuS-EB-GB" panose="02000000000000000000" pitchFamily="2" charset="-122"/>
              </a:endParaRPr>
            </a:p>
          </p:txBody>
        </p:sp>
        <p:cxnSp>
          <p:nvCxnSpPr>
            <p:cNvPr id="66" name="直接连接符 55"/>
            <p:cNvCxnSpPr/>
            <p:nvPr/>
          </p:nvCxnSpPr>
          <p:spPr>
            <a:xfrm>
              <a:off x="1209755" y="4396902"/>
              <a:ext cx="0" cy="1579587"/>
            </a:xfrm>
            <a:prstGeom prst="line">
              <a:avLst/>
            </a:prstGeom>
            <a:ln w="127000">
              <a:solidFill>
                <a:srgbClr val="9A0001"/>
              </a:solidFill>
            </a:ln>
          </p:spPr>
          <p:style>
            <a:lnRef idx="1">
              <a:schemeClr val="accent1"/>
            </a:lnRef>
            <a:fillRef idx="0">
              <a:schemeClr val="accent1"/>
            </a:fillRef>
            <a:effectRef idx="0">
              <a:schemeClr val="accent1"/>
            </a:effectRef>
            <a:fontRef idx="minor">
              <a:schemeClr val="tx1"/>
            </a:fontRef>
          </p:style>
        </p:cxnSp>
      </p:grpSp>
      <p:grpSp>
        <p:nvGrpSpPr>
          <p:cNvPr id="71" name="组合 70"/>
          <p:cNvGrpSpPr/>
          <p:nvPr/>
        </p:nvGrpSpPr>
        <p:grpSpPr>
          <a:xfrm>
            <a:off x="10254830" y="2772819"/>
            <a:ext cx="1528321" cy="302448"/>
            <a:chOff x="5796136" y="4189567"/>
            <a:chExt cx="1146539" cy="226895"/>
          </a:xfrm>
          <a:solidFill>
            <a:srgbClr val="9A0001"/>
          </a:solidFill>
          <a:effectLst/>
        </p:grpSpPr>
        <p:sp>
          <p:nvSpPr>
            <p:cNvPr id="72" name="流程图: 数据 9"/>
            <p:cNvSpPr/>
            <p:nvPr/>
          </p:nvSpPr>
          <p:spPr>
            <a:xfrm>
              <a:off x="5796136" y="4189567"/>
              <a:ext cx="156946" cy="226895"/>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1" fmla="*/ 0 w 18208"/>
                <a:gd name="connsiteY0-2" fmla="*/ 10042 h 10042"/>
                <a:gd name="connsiteX1-3" fmla="*/ 2000 w 18208"/>
                <a:gd name="connsiteY1-4" fmla="*/ 42 h 10042"/>
                <a:gd name="connsiteX2-5" fmla="*/ 18208 w 18208"/>
                <a:gd name="connsiteY2-6" fmla="*/ 0 h 10042"/>
                <a:gd name="connsiteX3-7" fmla="*/ 8000 w 18208"/>
                <a:gd name="connsiteY3-8" fmla="*/ 10042 h 10042"/>
                <a:gd name="connsiteX4-9" fmla="*/ 0 w 18208"/>
                <a:gd name="connsiteY4-10" fmla="*/ 10042 h 10042"/>
                <a:gd name="connsiteX0-11" fmla="*/ 0 w 18208"/>
                <a:gd name="connsiteY0-12" fmla="*/ 10042 h 10042"/>
                <a:gd name="connsiteX1-13" fmla="*/ 10498 w 18208"/>
                <a:gd name="connsiteY1-14" fmla="*/ 126 h 10042"/>
                <a:gd name="connsiteX2-15" fmla="*/ 18208 w 18208"/>
                <a:gd name="connsiteY2-16" fmla="*/ 0 h 10042"/>
                <a:gd name="connsiteX3-17" fmla="*/ 8000 w 18208"/>
                <a:gd name="connsiteY3-18" fmla="*/ 10042 h 10042"/>
                <a:gd name="connsiteX4-19" fmla="*/ 0 w 18208"/>
                <a:gd name="connsiteY4-20" fmla="*/ 10042 h 1004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8208" h="10042">
                  <a:moveTo>
                    <a:pt x="0" y="10042"/>
                  </a:moveTo>
                  <a:lnTo>
                    <a:pt x="10498" y="126"/>
                  </a:lnTo>
                  <a:lnTo>
                    <a:pt x="18208" y="0"/>
                  </a:lnTo>
                  <a:lnTo>
                    <a:pt x="8000" y="10042"/>
                  </a:lnTo>
                  <a:lnTo>
                    <a:pt x="0" y="10042"/>
                  </a:lnTo>
                  <a:close/>
                </a:path>
              </a:pathLst>
            </a:custGeom>
            <a:grpFill/>
            <a:ln>
              <a:solidFill>
                <a:srgbClr val="9A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prstClr val="white"/>
                </a:solidFill>
              </a:endParaRPr>
            </a:p>
          </p:txBody>
        </p:sp>
        <p:sp>
          <p:nvSpPr>
            <p:cNvPr id="73" name="流程图: 数据 9"/>
            <p:cNvSpPr/>
            <p:nvPr/>
          </p:nvSpPr>
          <p:spPr>
            <a:xfrm>
              <a:off x="5937506" y="4189567"/>
              <a:ext cx="156946" cy="226895"/>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1" fmla="*/ 0 w 18208"/>
                <a:gd name="connsiteY0-2" fmla="*/ 10042 h 10042"/>
                <a:gd name="connsiteX1-3" fmla="*/ 2000 w 18208"/>
                <a:gd name="connsiteY1-4" fmla="*/ 42 h 10042"/>
                <a:gd name="connsiteX2-5" fmla="*/ 18208 w 18208"/>
                <a:gd name="connsiteY2-6" fmla="*/ 0 h 10042"/>
                <a:gd name="connsiteX3-7" fmla="*/ 8000 w 18208"/>
                <a:gd name="connsiteY3-8" fmla="*/ 10042 h 10042"/>
                <a:gd name="connsiteX4-9" fmla="*/ 0 w 18208"/>
                <a:gd name="connsiteY4-10" fmla="*/ 10042 h 10042"/>
                <a:gd name="connsiteX0-11" fmla="*/ 0 w 18208"/>
                <a:gd name="connsiteY0-12" fmla="*/ 10042 h 10042"/>
                <a:gd name="connsiteX1-13" fmla="*/ 10498 w 18208"/>
                <a:gd name="connsiteY1-14" fmla="*/ 126 h 10042"/>
                <a:gd name="connsiteX2-15" fmla="*/ 18208 w 18208"/>
                <a:gd name="connsiteY2-16" fmla="*/ 0 h 10042"/>
                <a:gd name="connsiteX3-17" fmla="*/ 8000 w 18208"/>
                <a:gd name="connsiteY3-18" fmla="*/ 10042 h 10042"/>
                <a:gd name="connsiteX4-19" fmla="*/ 0 w 18208"/>
                <a:gd name="connsiteY4-20" fmla="*/ 10042 h 1004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8208" h="10042">
                  <a:moveTo>
                    <a:pt x="0" y="10042"/>
                  </a:moveTo>
                  <a:lnTo>
                    <a:pt x="10498" y="126"/>
                  </a:lnTo>
                  <a:lnTo>
                    <a:pt x="18208" y="0"/>
                  </a:lnTo>
                  <a:lnTo>
                    <a:pt x="8000" y="10042"/>
                  </a:lnTo>
                  <a:lnTo>
                    <a:pt x="0" y="10042"/>
                  </a:lnTo>
                  <a:close/>
                </a:path>
              </a:pathLst>
            </a:custGeom>
            <a:grpFill/>
            <a:ln>
              <a:solidFill>
                <a:srgbClr val="9A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prstClr val="white"/>
                </a:solidFill>
              </a:endParaRPr>
            </a:p>
          </p:txBody>
        </p:sp>
        <p:sp>
          <p:nvSpPr>
            <p:cNvPr id="74" name="流程图: 数据 9"/>
            <p:cNvSpPr/>
            <p:nvPr/>
          </p:nvSpPr>
          <p:spPr>
            <a:xfrm>
              <a:off x="6078876" y="4189567"/>
              <a:ext cx="156946" cy="226895"/>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1" fmla="*/ 0 w 18208"/>
                <a:gd name="connsiteY0-2" fmla="*/ 10042 h 10042"/>
                <a:gd name="connsiteX1-3" fmla="*/ 2000 w 18208"/>
                <a:gd name="connsiteY1-4" fmla="*/ 42 h 10042"/>
                <a:gd name="connsiteX2-5" fmla="*/ 18208 w 18208"/>
                <a:gd name="connsiteY2-6" fmla="*/ 0 h 10042"/>
                <a:gd name="connsiteX3-7" fmla="*/ 8000 w 18208"/>
                <a:gd name="connsiteY3-8" fmla="*/ 10042 h 10042"/>
                <a:gd name="connsiteX4-9" fmla="*/ 0 w 18208"/>
                <a:gd name="connsiteY4-10" fmla="*/ 10042 h 10042"/>
                <a:gd name="connsiteX0-11" fmla="*/ 0 w 18208"/>
                <a:gd name="connsiteY0-12" fmla="*/ 10042 h 10042"/>
                <a:gd name="connsiteX1-13" fmla="*/ 10498 w 18208"/>
                <a:gd name="connsiteY1-14" fmla="*/ 126 h 10042"/>
                <a:gd name="connsiteX2-15" fmla="*/ 18208 w 18208"/>
                <a:gd name="connsiteY2-16" fmla="*/ 0 h 10042"/>
                <a:gd name="connsiteX3-17" fmla="*/ 8000 w 18208"/>
                <a:gd name="connsiteY3-18" fmla="*/ 10042 h 10042"/>
                <a:gd name="connsiteX4-19" fmla="*/ 0 w 18208"/>
                <a:gd name="connsiteY4-20" fmla="*/ 10042 h 1004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8208" h="10042">
                  <a:moveTo>
                    <a:pt x="0" y="10042"/>
                  </a:moveTo>
                  <a:lnTo>
                    <a:pt x="10498" y="126"/>
                  </a:lnTo>
                  <a:lnTo>
                    <a:pt x="18208" y="0"/>
                  </a:lnTo>
                  <a:lnTo>
                    <a:pt x="8000" y="10042"/>
                  </a:lnTo>
                  <a:lnTo>
                    <a:pt x="0" y="10042"/>
                  </a:lnTo>
                  <a:close/>
                </a:path>
              </a:pathLst>
            </a:custGeom>
            <a:grpFill/>
            <a:ln>
              <a:solidFill>
                <a:srgbClr val="9A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prstClr val="white"/>
                </a:solidFill>
              </a:endParaRPr>
            </a:p>
          </p:txBody>
        </p:sp>
        <p:sp>
          <p:nvSpPr>
            <p:cNvPr id="75" name="流程图: 数据 9"/>
            <p:cNvSpPr/>
            <p:nvPr/>
          </p:nvSpPr>
          <p:spPr>
            <a:xfrm>
              <a:off x="6220246" y="4189567"/>
              <a:ext cx="156946" cy="226895"/>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1" fmla="*/ 0 w 18208"/>
                <a:gd name="connsiteY0-2" fmla="*/ 10042 h 10042"/>
                <a:gd name="connsiteX1-3" fmla="*/ 2000 w 18208"/>
                <a:gd name="connsiteY1-4" fmla="*/ 42 h 10042"/>
                <a:gd name="connsiteX2-5" fmla="*/ 18208 w 18208"/>
                <a:gd name="connsiteY2-6" fmla="*/ 0 h 10042"/>
                <a:gd name="connsiteX3-7" fmla="*/ 8000 w 18208"/>
                <a:gd name="connsiteY3-8" fmla="*/ 10042 h 10042"/>
                <a:gd name="connsiteX4-9" fmla="*/ 0 w 18208"/>
                <a:gd name="connsiteY4-10" fmla="*/ 10042 h 10042"/>
                <a:gd name="connsiteX0-11" fmla="*/ 0 w 18208"/>
                <a:gd name="connsiteY0-12" fmla="*/ 10042 h 10042"/>
                <a:gd name="connsiteX1-13" fmla="*/ 10498 w 18208"/>
                <a:gd name="connsiteY1-14" fmla="*/ 126 h 10042"/>
                <a:gd name="connsiteX2-15" fmla="*/ 18208 w 18208"/>
                <a:gd name="connsiteY2-16" fmla="*/ 0 h 10042"/>
                <a:gd name="connsiteX3-17" fmla="*/ 8000 w 18208"/>
                <a:gd name="connsiteY3-18" fmla="*/ 10042 h 10042"/>
                <a:gd name="connsiteX4-19" fmla="*/ 0 w 18208"/>
                <a:gd name="connsiteY4-20" fmla="*/ 10042 h 1004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8208" h="10042">
                  <a:moveTo>
                    <a:pt x="0" y="10042"/>
                  </a:moveTo>
                  <a:lnTo>
                    <a:pt x="10498" y="126"/>
                  </a:lnTo>
                  <a:lnTo>
                    <a:pt x="18208" y="0"/>
                  </a:lnTo>
                  <a:lnTo>
                    <a:pt x="8000" y="10042"/>
                  </a:lnTo>
                  <a:lnTo>
                    <a:pt x="0" y="10042"/>
                  </a:lnTo>
                  <a:close/>
                </a:path>
              </a:pathLst>
            </a:custGeom>
            <a:grpFill/>
            <a:ln>
              <a:solidFill>
                <a:srgbClr val="9A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dirty="0">
                <a:solidFill>
                  <a:prstClr val="white"/>
                </a:solidFill>
              </a:endParaRPr>
            </a:p>
          </p:txBody>
        </p:sp>
        <p:sp>
          <p:nvSpPr>
            <p:cNvPr id="76" name="流程图: 数据 9"/>
            <p:cNvSpPr/>
            <p:nvPr/>
          </p:nvSpPr>
          <p:spPr>
            <a:xfrm>
              <a:off x="6361616" y="4189567"/>
              <a:ext cx="156946" cy="226895"/>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1" fmla="*/ 0 w 18208"/>
                <a:gd name="connsiteY0-2" fmla="*/ 10042 h 10042"/>
                <a:gd name="connsiteX1-3" fmla="*/ 2000 w 18208"/>
                <a:gd name="connsiteY1-4" fmla="*/ 42 h 10042"/>
                <a:gd name="connsiteX2-5" fmla="*/ 18208 w 18208"/>
                <a:gd name="connsiteY2-6" fmla="*/ 0 h 10042"/>
                <a:gd name="connsiteX3-7" fmla="*/ 8000 w 18208"/>
                <a:gd name="connsiteY3-8" fmla="*/ 10042 h 10042"/>
                <a:gd name="connsiteX4-9" fmla="*/ 0 w 18208"/>
                <a:gd name="connsiteY4-10" fmla="*/ 10042 h 10042"/>
                <a:gd name="connsiteX0-11" fmla="*/ 0 w 18208"/>
                <a:gd name="connsiteY0-12" fmla="*/ 10042 h 10042"/>
                <a:gd name="connsiteX1-13" fmla="*/ 10498 w 18208"/>
                <a:gd name="connsiteY1-14" fmla="*/ 126 h 10042"/>
                <a:gd name="connsiteX2-15" fmla="*/ 18208 w 18208"/>
                <a:gd name="connsiteY2-16" fmla="*/ 0 h 10042"/>
                <a:gd name="connsiteX3-17" fmla="*/ 8000 w 18208"/>
                <a:gd name="connsiteY3-18" fmla="*/ 10042 h 10042"/>
                <a:gd name="connsiteX4-19" fmla="*/ 0 w 18208"/>
                <a:gd name="connsiteY4-20" fmla="*/ 10042 h 1004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8208" h="10042">
                  <a:moveTo>
                    <a:pt x="0" y="10042"/>
                  </a:moveTo>
                  <a:lnTo>
                    <a:pt x="10498" y="126"/>
                  </a:lnTo>
                  <a:lnTo>
                    <a:pt x="18208" y="0"/>
                  </a:lnTo>
                  <a:lnTo>
                    <a:pt x="8000" y="10042"/>
                  </a:lnTo>
                  <a:lnTo>
                    <a:pt x="0" y="10042"/>
                  </a:lnTo>
                  <a:close/>
                </a:path>
              </a:pathLst>
            </a:custGeom>
            <a:grpFill/>
            <a:ln>
              <a:solidFill>
                <a:srgbClr val="9A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prstClr val="white"/>
                </a:solidFill>
              </a:endParaRPr>
            </a:p>
          </p:txBody>
        </p:sp>
        <p:sp>
          <p:nvSpPr>
            <p:cNvPr id="77" name="流程图: 数据 9"/>
            <p:cNvSpPr/>
            <p:nvPr/>
          </p:nvSpPr>
          <p:spPr>
            <a:xfrm>
              <a:off x="6502986" y="4189567"/>
              <a:ext cx="156946" cy="226895"/>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1" fmla="*/ 0 w 18208"/>
                <a:gd name="connsiteY0-2" fmla="*/ 10042 h 10042"/>
                <a:gd name="connsiteX1-3" fmla="*/ 2000 w 18208"/>
                <a:gd name="connsiteY1-4" fmla="*/ 42 h 10042"/>
                <a:gd name="connsiteX2-5" fmla="*/ 18208 w 18208"/>
                <a:gd name="connsiteY2-6" fmla="*/ 0 h 10042"/>
                <a:gd name="connsiteX3-7" fmla="*/ 8000 w 18208"/>
                <a:gd name="connsiteY3-8" fmla="*/ 10042 h 10042"/>
                <a:gd name="connsiteX4-9" fmla="*/ 0 w 18208"/>
                <a:gd name="connsiteY4-10" fmla="*/ 10042 h 10042"/>
                <a:gd name="connsiteX0-11" fmla="*/ 0 w 18208"/>
                <a:gd name="connsiteY0-12" fmla="*/ 10042 h 10042"/>
                <a:gd name="connsiteX1-13" fmla="*/ 10498 w 18208"/>
                <a:gd name="connsiteY1-14" fmla="*/ 126 h 10042"/>
                <a:gd name="connsiteX2-15" fmla="*/ 18208 w 18208"/>
                <a:gd name="connsiteY2-16" fmla="*/ 0 h 10042"/>
                <a:gd name="connsiteX3-17" fmla="*/ 8000 w 18208"/>
                <a:gd name="connsiteY3-18" fmla="*/ 10042 h 10042"/>
                <a:gd name="connsiteX4-19" fmla="*/ 0 w 18208"/>
                <a:gd name="connsiteY4-20" fmla="*/ 10042 h 1004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8208" h="10042">
                  <a:moveTo>
                    <a:pt x="0" y="10042"/>
                  </a:moveTo>
                  <a:lnTo>
                    <a:pt x="10498" y="126"/>
                  </a:lnTo>
                  <a:lnTo>
                    <a:pt x="18208" y="0"/>
                  </a:lnTo>
                  <a:lnTo>
                    <a:pt x="8000" y="10042"/>
                  </a:lnTo>
                  <a:lnTo>
                    <a:pt x="0" y="10042"/>
                  </a:lnTo>
                  <a:close/>
                </a:path>
              </a:pathLst>
            </a:custGeom>
            <a:grpFill/>
            <a:ln>
              <a:solidFill>
                <a:srgbClr val="9A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prstClr val="white"/>
                </a:solidFill>
              </a:endParaRPr>
            </a:p>
          </p:txBody>
        </p:sp>
        <p:sp>
          <p:nvSpPr>
            <p:cNvPr id="78" name="流程图: 数据 9"/>
            <p:cNvSpPr/>
            <p:nvPr/>
          </p:nvSpPr>
          <p:spPr>
            <a:xfrm>
              <a:off x="6644356" y="4189567"/>
              <a:ext cx="156946" cy="226895"/>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1" fmla="*/ 0 w 18208"/>
                <a:gd name="connsiteY0-2" fmla="*/ 10042 h 10042"/>
                <a:gd name="connsiteX1-3" fmla="*/ 2000 w 18208"/>
                <a:gd name="connsiteY1-4" fmla="*/ 42 h 10042"/>
                <a:gd name="connsiteX2-5" fmla="*/ 18208 w 18208"/>
                <a:gd name="connsiteY2-6" fmla="*/ 0 h 10042"/>
                <a:gd name="connsiteX3-7" fmla="*/ 8000 w 18208"/>
                <a:gd name="connsiteY3-8" fmla="*/ 10042 h 10042"/>
                <a:gd name="connsiteX4-9" fmla="*/ 0 w 18208"/>
                <a:gd name="connsiteY4-10" fmla="*/ 10042 h 10042"/>
                <a:gd name="connsiteX0-11" fmla="*/ 0 w 18208"/>
                <a:gd name="connsiteY0-12" fmla="*/ 10042 h 10042"/>
                <a:gd name="connsiteX1-13" fmla="*/ 10498 w 18208"/>
                <a:gd name="connsiteY1-14" fmla="*/ 126 h 10042"/>
                <a:gd name="connsiteX2-15" fmla="*/ 18208 w 18208"/>
                <a:gd name="connsiteY2-16" fmla="*/ 0 h 10042"/>
                <a:gd name="connsiteX3-17" fmla="*/ 8000 w 18208"/>
                <a:gd name="connsiteY3-18" fmla="*/ 10042 h 10042"/>
                <a:gd name="connsiteX4-19" fmla="*/ 0 w 18208"/>
                <a:gd name="connsiteY4-20" fmla="*/ 10042 h 1004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8208" h="10042">
                  <a:moveTo>
                    <a:pt x="0" y="10042"/>
                  </a:moveTo>
                  <a:lnTo>
                    <a:pt x="10498" y="126"/>
                  </a:lnTo>
                  <a:lnTo>
                    <a:pt x="18208" y="0"/>
                  </a:lnTo>
                  <a:lnTo>
                    <a:pt x="8000" y="10042"/>
                  </a:lnTo>
                  <a:lnTo>
                    <a:pt x="0" y="10042"/>
                  </a:lnTo>
                  <a:close/>
                </a:path>
              </a:pathLst>
            </a:custGeom>
            <a:grpFill/>
            <a:ln>
              <a:solidFill>
                <a:srgbClr val="9A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prstClr val="white"/>
                </a:solidFill>
              </a:endParaRPr>
            </a:p>
          </p:txBody>
        </p:sp>
        <p:sp>
          <p:nvSpPr>
            <p:cNvPr id="79" name="流程图: 数据 9"/>
            <p:cNvSpPr/>
            <p:nvPr/>
          </p:nvSpPr>
          <p:spPr>
            <a:xfrm>
              <a:off x="6785729" y="4189567"/>
              <a:ext cx="156946" cy="226895"/>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1" fmla="*/ 0 w 18208"/>
                <a:gd name="connsiteY0-2" fmla="*/ 10042 h 10042"/>
                <a:gd name="connsiteX1-3" fmla="*/ 2000 w 18208"/>
                <a:gd name="connsiteY1-4" fmla="*/ 42 h 10042"/>
                <a:gd name="connsiteX2-5" fmla="*/ 18208 w 18208"/>
                <a:gd name="connsiteY2-6" fmla="*/ 0 h 10042"/>
                <a:gd name="connsiteX3-7" fmla="*/ 8000 w 18208"/>
                <a:gd name="connsiteY3-8" fmla="*/ 10042 h 10042"/>
                <a:gd name="connsiteX4-9" fmla="*/ 0 w 18208"/>
                <a:gd name="connsiteY4-10" fmla="*/ 10042 h 10042"/>
                <a:gd name="connsiteX0-11" fmla="*/ 0 w 18208"/>
                <a:gd name="connsiteY0-12" fmla="*/ 10042 h 10042"/>
                <a:gd name="connsiteX1-13" fmla="*/ 10498 w 18208"/>
                <a:gd name="connsiteY1-14" fmla="*/ 126 h 10042"/>
                <a:gd name="connsiteX2-15" fmla="*/ 18208 w 18208"/>
                <a:gd name="connsiteY2-16" fmla="*/ 0 h 10042"/>
                <a:gd name="connsiteX3-17" fmla="*/ 8000 w 18208"/>
                <a:gd name="connsiteY3-18" fmla="*/ 10042 h 10042"/>
                <a:gd name="connsiteX4-19" fmla="*/ 0 w 18208"/>
                <a:gd name="connsiteY4-20" fmla="*/ 10042 h 1004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8208" h="10042">
                  <a:moveTo>
                    <a:pt x="0" y="10042"/>
                  </a:moveTo>
                  <a:lnTo>
                    <a:pt x="10498" y="126"/>
                  </a:lnTo>
                  <a:lnTo>
                    <a:pt x="18208" y="0"/>
                  </a:lnTo>
                  <a:lnTo>
                    <a:pt x="8000" y="10042"/>
                  </a:lnTo>
                  <a:lnTo>
                    <a:pt x="0" y="10042"/>
                  </a:lnTo>
                  <a:close/>
                </a:path>
              </a:pathLst>
            </a:custGeom>
            <a:grpFill/>
            <a:ln>
              <a:solidFill>
                <a:srgbClr val="9A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prstClr val="white"/>
                </a:solidFill>
              </a:endParaRPr>
            </a:p>
          </p:txBody>
        </p:sp>
      </p:grpSp>
      <p:cxnSp>
        <p:nvCxnSpPr>
          <p:cNvPr id="80" name="直接连接符 92"/>
          <p:cNvCxnSpPr/>
          <p:nvPr/>
        </p:nvCxnSpPr>
        <p:spPr>
          <a:xfrm>
            <a:off x="5313328" y="2924043"/>
            <a:ext cx="4726249" cy="0"/>
          </a:xfrm>
          <a:prstGeom prst="line">
            <a:avLst/>
          </a:prstGeom>
          <a:ln w="38100">
            <a:solidFill>
              <a:srgbClr val="9A0001"/>
            </a:solidFill>
          </a:ln>
          <a:effectLst/>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9911444" y="545564"/>
            <a:ext cx="1836080" cy="512545"/>
          </a:xfrm>
          <a:prstGeom prst="rect">
            <a:avLst/>
          </a:prstGeom>
        </p:spPr>
      </p:pic>
      <p:sp>
        <p:nvSpPr>
          <p:cNvPr id="5" name="灯片编号占位符 4"/>
          <p:cNvSpPr>
            <a:spLocks noGrp="1"/>
          </p:cNvSpPr>
          <p:nvPr>
            <p:ph type="sldNum" sz="quarter" idx="12"/>
          </p:nvPr>
        </p:nvSpPr>
        <p:spPr/>
        <p:txBody>
          <a:bodyPr/>
          <a:lstStyle/>
          <a:p>
            <a:fld id="{3505B016-64E1-4432-88BD-C1FDDF8765EC}"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959485" y="535305"/>
            <a:ext cx="2468880" cy="645160"/>
          </a:xfrm>
          <a:prstGeom prst="rect">
            <a:avLst/>
          </a:prstGeom>
          <a:noFill/>
        </p:spPr>
        <p:txBody>
          <a:bodyPr wrap="none" rtlCol="0">
            <a:spAutoFit/>
          </a:bodyPr>
          <a:lstStyle/>
          <a:p>
            <a:pPr algn="l"/>
            <a:r>
              <a:rPr lang="zh-CN" altLang="en-US" sz="3600" dirty="0">
                <a:latin typeface="方正粗黑宋简体" panose="02000000000000000000" pitchFamily="2" charset="-122"/>
                <a:ea typeface="方正粗黑宋简体" panose="02000000000000000000" pitchFamily="2" charset="-122"/>
                <a:sym typeface="+mn-ea"/>
              </a:rPr>
              <a:t>主元素测试</a:t>
            </a:r>
            <a:endParaRPr lang="zh-CN" altLang="en-US" sz="3600" dirty="0">
              <a:latin typeface="方正粗黑宋简体" panose="02000000000000000000" pitchFamily="2" charset="-122"/>
              <a:ea typeface="方正粗黑宋简体" panose="02000000000000000000" pitchFamily="2" charset="-122"/>
              <a:cs typeface="字魂105号-简雅黑" panose="00000500000000000000" pitchFamily="2" charset="-122"/>
              <a:sym typeface="+mn-ea"/>
            </a:endParaRPr>
          </a:p>
        </p:txBody>
      </p:sp>
      <p:sp>
        <p:nvSpPr>
          <p:cNvPr id="5" name="矩形 4"/>
          <p:cNvSpPr/>
          <p:nvPr/>
        </p:nvSpPr>
        <p:spPr>
          <a:xfrm>
            <a:off x="0" y="462703"/>
            <a:ext cx="794456" cy="738664"/>
          </a:xfrm>
          <a:prstGeom prst="rect">
            <a:avLst/>
          </a:prstGeom>
          <a:solidFill>
            <a:srgbClr val="9A00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67" name="图片 6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9911444" y="545564"/>
            <a:ext cx="1836080" cy="512545"/>
          </a:xfrm>
          <a:prstGeom prst="rect">
            <a:avLst/>
          </a:prstGeom>
        </p:spPr>
      </p:pic>
      <p:sp>
        <p:nvSpPr>
          <p:cNvPr id="18" name="矩形 17"/>
          <p:cNvSpPr/>
          <p:nvPr/>
        </p:nvSpPr>
        <p:spPr>
          <a:xfrm flipV="1">
            <a:off x="7529454" y="6772905"/>
            <a:ext cx="4682001" cy="128741"/>
          </a:xfrm>
          <a:prstGeom prst="rect">
            <a:avLst/>
          </a:prstGeom>
          <a:solidFill>
            <a:srgbClr val="9A00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灯片编号占位符 7"/>
          <p:cNvSpPr>
            <a:spLocks noGrp="1"/>
          </p:cNvSpPr>
          <p:nvPr>
            <p:ph type="sldNum" sz="quarter" idx="12"/>
          </p:nvPr>
        </p:nvSpPr>
        <p:spPr/>
        <p:txBody>
          <a:bodyPr/>
          <a:lstStyle/>
          <a:p>
            <a:fld id="{3505B016-64E1-4432-88BD-C1FDDF8765EC}" type="slidenum">
              <a:rPr lang="zh-CN" altLang="en-US" smtClean="0"/>
            </a:fld>
            <a:endParaRPr lang="zh-CN" altLang="en-US"/>
          </a:p>
        </p:txBody>
      </p:sp>
      <mc:AlternateContent xmlns:mc="http://schemas.openxmlformats.org/markup-compatibility/2006">
        <mc:Choice xmlns:a14="http://schemas.microsoft.com/office/drawing/2010/main" Requires="a14">
          <p:sp>
            <p:nvSpPr>
              <p:cNvPr id="9" name="文本框 8"/>
              <p:cNvSpPr txBox="1"/>
              <p:nvPr/>
            </p:nvSpPr>
            <p:spPr>
              <a:xfrm>
                <a:off x="793750" y="1410970"/>
                <a:ext cx="10560050" cy="4702810"/>
              </a:xfrm>
              <a:prstGeom prst="rect">
                <a:avLst/>
              </a:prstGeom>
              <a:noFill/>
            </p:spPr>
            <p:txBody>
              <a:bodyPr wrap="square" rtlCol="0">
                <a:noAutofit/>
              </a:bodyPr>
              <a:p>
                <a:pPr marL="342900" indent="-342900" fontAlgn="auto">
                  <a:lnSpc>
                    <a:spcPct val="120000"/>
                  </a:lnSpc>
                  <a:buSzPct val="75000"/>
                  <a:buFont typeface="Wingdings" panose="05000000000000000000" charset="0"/>
                  <a:buChar char="l"/>
                </a:pPr>
                <a:r>
                  <a:rPr lang="zh-CN" altLang="en-US" sz="2400">
                    <a:latin typeface="Cambria Math" panose="02040503050406030204" charset="0"/>
                    <a:ea typeface="宋体" panose="02010600030101010101" pitchFamily="2" charset="-122"/>
                    <a:cs typeface="Cambria Math" panose="02040503050406030204" charset="0"/>
                  </a:rPr>
                  <a:t>主元素：出现次数超过一半以上的元素</a:t>
                </a:r>
                <a:endParaRPr lang="zh-CN" altLang="en-US" sz="2400">
                  <a:latin typeface="Cambria Math" panose="02040503050406030204" charset="0"/>
                  <a:ea typeface="宋体" panose="02010600030101010101" pitchFamily="2" charset="-122"/>
                  <a:cs typeface="Cambria Math" panose="02040503050406030204" charset="0"/>
                </a:endParaRPr>
              </a:p>
              <a:p>
                <a:pPr marL="342900" indent="-342900" fontAlgn="auto">
                  <a:lnSpc>
                    <a:spcPct val="120000"/>
                  </a:lnSpc>
                  <a:buSzPct val="75000"/>
                  <a:buFont typeface="Wingdings" panose="05000000000000000000" charset="0"/>
                  <a:buChar char="l"/>
                </a:pPr>
                <a:r>
                  <a:rPr lang="zh-CN" altLang="en-US" sz="2400">
                    <a:latin typeface="Cambria Math" panose="02040503050406030204" charset="0"/>
                    <a:ea typeface="宋体" panose="02010600030101010101" pitchFamily="2" charset="-122"/>
                    <a:cs typeface="Cambria Math" panose="02040503050406030204" charset="0"/>
                  </a:rPr>
                  <a:t>输入：</a:t>
                </a:r>
                <a:r>
                  <a:rPr lang="en-US" altLang="zh-CN" sz="2400">
                    <a:latin typeface="Cambria Math" panose="02040503050406030204" charset="0"/>
                    <a:ea typeface="宋体" panose="02010600030101010101" pitchFamily="2" charset="-122"/>
                    <a:cs typeface="Cambria Math" panose="02040503050406030204" charset="0"/>
                  </a:rPr>
                  <a:t>n </a:t>
                </a:r>
                <a:r>
                  <a:rPr lang="zh-CN" altLang="en-US" sz="2400">
                    <a:latin typeface="Cambria Math" panose="02040503050406030204" charset="0"/>
                    <a:ea typeface="宋体" panose="02010600030101010101" pitchFamily="2" charset="-122"/>
                    <a:cs typeface="Cambria Math" panose="02040503050406030204" charset="0"/>
                  </a:rPr>
                  <a:t>个元素的数组</a:t>
                </a:r>
                <a:r>
                  <a:rPr lang="en-US" altLang="zh-CN" sz="2400">
                    <a:latin typeface="Cambria Math" panose="02040503050406030204" charset="0"/>
                    <a:ea typeface="宋体" panose="02010600030101010101" pitchFamily="2" charset="-122"/>
                    <a:cs typeface="Cambria Math" panose="02040503050406030204" charset="0"/>
                  </a:rPr>
                  <a:t> T</a:t>
                </a:r>
                <a:endParaRPr lang="en-US" altLang="zh-CN" sz="2400">
                  <a:latin typeface="Cambria Math" panose="02040503050406030204" charset="0"/>
                  <a:ea typeface="宋体" panose="02010600030101010101" pitchFamily="2" charset="-122"/>
                  <a:cs typeface="Cambria Math" panose="02040503050406030204" charset="0"/>
                </a:endParaRPr>
              </a:p>
              <a:p>
                <a:pPr marL="342900" indent="-342900" fontAlgn="auto">
                  <a:lnSpc>
                    <a:spcPct val="120000"/>
                  </a:lnSpc>
                  <a:buSzPct val="75000"/>
                  <a:buFont typeface="Wingdings" panose="05000000000000000000" charset="0"/>
                  <a:buChar char="l"/>
                </a:pPr>
                <a:r>
                  <a:rPr lang="zh-CN" altLang="en-US" sz="2400">
                    <a:latin typeface="Cambria Math" panose="02040503050406030204" charset="0"/>
                    <a:ea typeface="宋体" panose="02010600030101010101" pitchFamily="2" charset="-122"/>
                    <a:cs typeface="Cambria Math" panose="02040503050406030204" charset="0"/>
                  </a:rPr>
                  <a:t>输出：如果存在主元素则输出</a:t>
                </a:r>
                <a:r>
                  <a:rPr lang="en-US" altLang="zh-CN" sz="2400">
                    <a:latin typeface="Cambria Math" panose="02040503050406030204" charset="0"/>
                    <a:ea typeface="宋体" panose="02010600030101010101" pitchFamily="2" charset="-122"/>
                    <a:cs typeface="Cambria Math" panose="02040503050406030204" charset="0"/>
                  </a:rPr>
                  <a:t>“true”</a:t>
                </a:r>
                <a:r>
                  <a:rPr lang="zh-CN" altLang="en-US" sz="2400">
                    <a:latin typeface="Cambria Math" panose="02040503050406030204" charset="0"/>
                    <a:ea typeface="宋体" panose="02010600030101010101" pitchFamily="2" charset="-122"/>
                    <a:cs typeface="Cambria Math" panose="02040503050406030204" charset="0"/>
                  </a:rPr>
                  <a:t>，否则</a:t>
                </a:r>
                <a:r>
                  <a:rPr lang="en-US" altLang="zh-CN" sz="2400">
                    <a:latin typeface="Cambria Math" panose="02040503050406030204" charset="0"/>
                    <a:ea typeface="宋体" panose="02010600030101010101" pitchFamily="2" charset="-122"/>
                    <a:cs typeface="Cambria Math" panose="02040503050406030204" charset="0"/>
                  </a:rPr>
                  <a:t>“false”</a:t>
                </a:r>
                <a:endParaRPr lang="en-US" altLang="zh-CN" sz="2400">
                  <a:latin typeface="Cambria Math" panose="02040503050406030204" charset="0"/>
                  <a:ea typeface="宋体" panose="02010600030101010101" pitchFamily="2" charset="-122"/>
                  <a:cs typeface="Cambria Math" panose="02040503050406030204" charset="0"/>
                </a:endParaRPr>
              </a:p>
              <a:p>
                <a:pPr lvl="2" indent="0" fontAlgn="auto">
                  <a:lnSpc>
                    <a:spcPct val="120000"/>
                  </a:lnSpc>
                  <a:buSzPct val="75000"/>
                  <a:buNone/>
                </a:pPr>
                <a:r>
                  <a:rPr lang="zh-CN" altLang="en-US" sz="2400">
                    <a:latin typeface="Cambria Math" panose="02040503050406030204" charset="0"/>
                    <a:ea typeface="宋体" panose="02010600030101010101" pitchFamily="2" charset="-122"/>
                    <a:cs typeface="Cambria Math" panose="02040503050406030204" charset="0"/>
                  </a:rPr>
                  <a:t>算法</a:t>
                </a:r>
                <a:r>
                  <a:rPr lang="en-US" altLang="zh-CN" sz="2400">
                    <a:latin typeface="Cambria Math" panose="02040503050406030204" charset="0"/>
                    <a:ea typeface="宋体" panose="02010600030101010101" pitchFamily="2" charset="-122"/>
                    <a:cs typeface="Cambria Math" panose="02040503050406030204" charset="0"/>
                  </a:rPr>
                  <a:t> Majority(T,  n) </a:t>
                </a:r>
                <a:endParaRPr lang="en-US" altLang="zh-CN" sz="2400">
                  <a:latin typeface="Cambria Math" panose="02040503050406030204" charset="0"/>
                  <a:ea typeface="宋体" panose="02010600030101010101" pitchFamily="2" charset="-122"/>
                  <a:cs typeface="Cambria Math" panose="02040503050406030204" charset="0"/>
                </a:endParaRPr>
              </a:p>
              <a:p>
                <a:pPr lvl="2" indent="0" fontAlgn="auto">
                  <a:lnSpc>
                    <a:spcPct val="120000"/>
                  </a:lnSpc>
                  <a:buSzPct val="75000"/>
                  <a:buNone/>
                </a:pPr>
                <a:r>
                  <a:rPr lang="en-US" altLang="zh-CN" sz="2400">
                    <a:latin typeface="Cambria Math" panose="02040503050406030204" charset="0"/>
                    <a:ea typeface="宋体" panose="02010600030101010101" pitchFamily="2" charset="-122"/>
                    <a:cs typeface="Cambria Math" panose="02040503050406030204" charset="0"/>
                  </a:rPr>
                  <a:t>1. i </a:t>
                </a:r>
                <a14:m>
                  <m:oMath xmlns:m="http://schemas.openxmlformats.org/officeDocument/2006/math">
                    <m:r>
                      <a:rPr lang="en-US" altLang="en-US" sz="2400" i="1">
                        <a:latin typeface="Cambria Math" panose="02040503050406030204" charset="0"/>
                        <a:ea typeface="宋体" panose="02010600030101010101" pitchFamily="2" charset="-122"/>
                        <a:cs typeface="Cambria Math" panose="02040503050406030204" charset="0"/>
                      </a:rPr>
                      <m:t>←</m:t>
                    </m:r>
                  </m:oMath>
                </a14:m>
                <a:r>
                  <a:rPr lang="en-US" altLang="zh-CN" sz="2400">
                    <a:latin typeface="Cambria Math" panose="02040503050406030204" charset="0"/>
                    <a:ea typeface="宋体" panose="02010600030101010101" pitchFamily="2" charset="-122"/>
                    <a:cs typeface="Cambria Math" panose="02040503050406030204" charset="0"/>
                  </a:rPr>
                  <a:t> </a:t>
                </a:r>
                <a:r>
                  <a:rPr lang="en-US" altLang="zh-CN" sz="2400">
                    <a:latin typeface="Cambria Math" panose="02040503050406030204" charset="0"/>
                    <a:ea typeface="宋体" panose="02010600030101010101" pitchFamily="2" charset="-122"/>
                    <a:cs typeface="Cambria Math" panose="02040503050406030204" charset="0"/>
                  </a:rPr>
                  <a:t>Random(1,  n)</a:t>
                </a:r>
                <a:endParaRPr lang="en-US" altLang="zh-CN" sz="2400">
                  <a:latin typeface="Cambria Math" panose="02040503050406030204" charset="0"/>
                  <a:ea typeface="宋体" panose="02010600030101010101" pitchFamily="2" charset="-122"/>
                  <a:cs typeface="Cambria Math" panose="02040503050406030204" charset="0"/>
                </a:endParaRPr>
              </a:p>
              <a:p>
                <a:pPr lvl="2" indent="0" fontAlgn="auto">
                  <a:lnSpc>
                    <a:spcPct val="120000"/>
                  </a:lnSpc>
                  <a:buSzPct val="75000"/>
                  <a:buNone/>
                </a:pPr>
                <a:r>
                  <a:rPr lang="en-US" altLang="zh-CN" sz="2400">
                    <a:latin typeface="Cambria Math" panose="02040503050406030204" charset="0"/>
                    <a:ea typeface="宋体" panose="02010600030101010101" pitchFamily="2" charset="-122"/>
                    <a:cs typeface="Cambria Math" panose="02040503050406030204" charset="0"/>
                  </a:rPr>
                  <a:t>2. x </a:t>
                </a:r>
                <a14:m>
                  <m:oMath xmlns:m="http://schemas.openxmlformats.org/officeDocument/2006/math">
                    <m:r>
                      <a:rPr lang="en-US" altLang="en-US" sz="2400" i="1">
                        <a:latin typeface="Cambria Math" panose="02040503050406030204" charset="0"/>
                        <a:ea typeface="宋体" panose="02010600030101010101" pitchFamily="2" charset="-122"/>
                        <a:cs typeface="Cambria Math" panose="02040503050406030204" charset="0"/>
                      </a:rPr>
                      <m:t>←</m:t>
                    </m:r>
                  </m:oMath>
                </a14:m>
                <a:r>
                  <a:rPr lang="en-US" altLang="zh-CN" sz="2400">
                    <a:latin typeface="Cambria Math" panose="02040503050406030204" charset="0"/>
                    <a:ea typeface="宋体" panose="02010600030101010101" pitchFamily="2" charset="-122"/>
                    <a:cs typeface="Cambria Math" panose="02040503050406030204" charset="0"/>
                  </a:rPr>
                  <a:t> </a:t>
                </a:r>
                <a:r>
                  <a:rPr lang="en-US" altLang="zh-CN" sz="2400">
                    <a:latin typeface="Cambria Math" panose="02040503050406030204" charset="0"/>
                    <a:ea typeface="宋体" panose="02010600030101010101" pitchFamily="2" charset="-122"/>
                    <a:cs typeface="Cambria Math" panose="02040503050406030204" charset="0"/>
                  </a:rPr>
                  <a:t>T(i)</a:t>
                </a:r>
                <a:endParaRPr lang="en-US" altLang="zh-CN" sz="2400">
                  <a:latin typeface="Cambria Math" panose="02040503050406030204" charset="0"/>
                  <a:ea typeface="宋体" panose="02010600030101010101" pitchFamily="2" charset="-122"/>
                  <a:cs typeface="Cambria Math" panose="02040503050406030204" charset="0"/>
                </a:endParaRPr>
              </a:p>
              <a:p>
                <a:pPr lvl="2" indent="0" fontAlgn="auto">
                  <a:lnSpc>
                    <a:spcPct val="120000"/>
                  </a:lnSpc>
                  <a:buSzPct val="75000"/>
                  <a:buNone/>
                </a:pPr>
                <a:r>
                  <a:rPr lang="en-US" altLang="zh-CN" sz="2400">
                    <a:latin typeface="Cambria Math" panose="02040503050406030204" charset="0"/>
                    <a:ea typeface="宋体" panose="02010600030101010101" pitchFamily="2" charset="-122"/>
                    <a:cs typeface="Cambria Math" panose="02040503050406030204" charset="0"/>
                  </a:rPr>
                  <a:t>3. </a:t>
                </a:r>
                <a:r>
                  <a:rPr lang="zh-CN" altLang="en-US" sz="2400">
                    <a:latin typeface="Cambria Math" panose="02040503050406030204" charset="0"/>
                    <a:ea typeface="宋体" panose="02010600030101010101" pitchFamily="2" charset="-122"/>
                    <a:cs typeface="Cambria Math" panose="02040503050406030204" charset="0"/>
                  </a:rPr>
                  <a:t>计数</a:t>
                </a:r>
                <a:r>
                  <a:rPr lang="en-US" altLang="zh-CN" sz="2400">
                    <a:latin typeface="Cambria Math" panose="02040503050406030204" charset="0"/>
                    <a:ea typeface="宋体" panose="02010600030101010101" pitchFamily="2" charset="-122"/>
                    <a:cs typeface="Cambria Math" panose="02040503050406030204" charset="0"/>
                  </a:rPr>
                  <a:t> x </a:t>
                </a:r>
                <a:r>
                  <a:rPr lang="zh-CN" altLang="en-US" sz="2400">
                    <a:latin typeface="Cambria Math" panose="02040503050406030204" charset="0"/>
                    <a:ea typeface="宋体" panose="02010600030101010101" pitchFamily="2" charset="-122"/>
                    <a:cs typeface="Cambria Math" panose="02040503050406030204" charset="0"/>
                  </a:rPr>
                  <a:t>在</a:t>
                </a:r>
                <a:r>
                  <a:rPr lang="en-US" altLang="zh-CN" sz="2400">
                    <a:latin typeface="Cambria Math" panose="02040503050406030204" charset="0"/>
                    <a:ea typeface="宋体" panose="02010600030101010101" pitchFamily="2" charset="-122"/>
                    <a:cs typeface="Cambria Math" panose="02040503050406030204" charset="0"/>
                  </a:rPr>
                  <a:t> T </a:t>
                </a:r>
                <a:r>
                  <a:rPr lang="zh-CN" altLang="en-US" sz="2400">
                    <a:latin typeface="Cambria Math" panose="02040503050406030204" charset="0"/>
                    <a:ea typeface="宋体" panose="02010600030101010101" pitchFamily="2" charset="-122"/>
                    <a:cs typeface="Cambria Math" panose="02040503050406030204" charset="0"/>
                  </a:rPr>
                  <a:t>中出现的个数</a:t>
                </a:r>
                <a:r>
                  <a:rPr lang="en-US" altLang="zh-CN" sz="2400">
                    <a:latin typeface="Cambria Math" panose="02040503050406030204" charset="0"/>
                    <a:ea typeface="宋体" panose="02010600030101010101" pitchFamily="2" charset="-122"/>
                    <a:cs typeface="Cambria Math" panose="02040503050406030204" charset="0"/>
                  </a:rPr>
                  <a:t> k</a:t>
                </a:r>
                <a:endParaRPr lang="en-US" altLang="zh-CN" sz="2400">
                  <a:latin typeface="Cambria Math" panose="02040503050406030204" charset="0"/>
                  <a:ea typeface="宋体" panose="02010600030101010101" pitchFamily="2" charset="-122"/>
                  <a:cs typeface="Cambria Math" panose="02040503050406030204" charset="0"/>
                </a:endParaRPr>
              </a:p>
              <a:p>
                <a:pPr lvl="2" indent="0" fontAlgn="auto">
                  <a:lnSpc>
                    <a:spcPct val="120000"/>
                  </a:lnSpc>
                  <a:buSzPct val="75000"/>
                  <a:buNone/>
                </a:pPr>
                <a:r>
                  <a:rPr lang="en-US" altLang="zh-CN" sz="2400">
                    <a:latin typeface="Cambria Math" panose="02040503050406030204" charset="0"/>
                    <a:ea typeface="宋体" panose="02010600030101010101" pitchFamily="2" charset="-122"/>
                    <a:cs typeface="Cambria Math" panose="02040503050406030204" charset="0"/>
                  </a:rPr>
                  <a:t>4. if k &gt; n/2 then return true</a:t>
                </a:r>
                <a:endParaRPr lang="en-US" altLang="zh-CN" sz="2400">
                  <a:latin typeface="Cambria Math" panose="02040503050406030204" charset="0"/>
                  <a:ea typeface="宋体" panose="02010600030101010101" pitchFamily="2" charset="-122"/>
                  <a:cs typeface="Cambria Math" panose="02040503050406030204" charset="0"/>
                </a:endParaRPr>
              </a:p>
              <a:p>
                <a:pPr lvl="2" indent="0" fontAlgn="auto">
                  <a:lnSpc>
                    <a:spcPct val="120000"/>
                  </a:lnSpc>
                  <a:buSzPct val="75000"/>
                  <a:buNone/>
                </a:pPr>
                <a:r>
                  <a:rPr lang="en-US" altLang="zh-CN" sz="2400">
                    <a:latin typeface="Cambria Math" panose="02040503050406030204" charset="0"/>
                    <a:ea typeface="宋体" panose="02010600030101010101" pitchFamily="2" charset="-122"/>
                    <a:cs typeface="Cambria Math" panose="02040503050406030204" charset="0"/>
                  </a:rPr>
                  <a:t>5. else return false</a:t>
                </a:r>
                <a:endParaRPr lang="en-US" altLang="zh-CN" sz="2400">
                  <a:latin typeface="Cambria Math" panose="02040503050406030204" charset="0"/>
                  <a:ea typeface="宋体" panose="02010600030101010101" pitchFamily="2" charset="-122"/>
                  <a:cs typeface="Cambria Math" panose="02040503050406030204" charset="0"/>
                </a:endParaRPr>
              </a:p>
            </p:txBody>
          </p:sp>
        </mc:Choice>
        <mc:Fallback>
          <p:sp>
            <p:nvSpPr>
              <p:cNvPr id="9" name="文本框 8"/>
              <p:cNvSpPr txBox="1">
                <a:spLocks noRot="1" noChangeAspect="1" noMove="1" noResize="1" noEditPoints="1" noAdjustHandles="1" noChangeArrowheads="1" noChangeShapeType="1" noTextEdit="1"/>
              </p:cNvSpPr>
              <p:nvPr/>
            </p:nvSpPr>
            <p:spPr>
              <a:xfrm>
                <a:off x="793750" y="1410970"/>
                <a:ext cx="10560050" cy="4702810"/>
              </a:xfrm>
              <a:prstGeom prst="rect">
                <a:avLst/>
              </a:prstGeom>
              <a:blipFill rotWithShape="1">
                <a:blip r:embed="rId2"/>
                <a:stretch>
                  <a:fillRect/>
                </a:stretch>
              </a:blipFill>
            </p:spPr>
            <p:txBody>
              <a:bodyPr/>
              <a:lstStyle/>
              <a:p>
                <a:r>
                  <a:rPr lang="zh-CN" altLang="en-US">
                    <a:noFill/>
                  </a:rPr>
                  <a:t> </a:t>
                </a:r>
              </a:p>
            </p:txBody>
          </p:sp>
        </mc:Fallback>
      </mc:AlternateContent>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959485" y="535305"/>
            <a:ext cx="2468880" cy="645160"/>
          </a:xfrm>
          <a:prstGeom prst="rect">
            <a:avLst/>
          </a:prstGeom>
          <a:noFill/>
        </p:spPr>
        <p:txBody>
          <a:bodyPr wrap="none" rtlCol="0">
            <a:spAutoFit/>
          </a:bodyPr>
          <a:lstStyle/>
          <a:p>
            <a:pPr algn="l"/>
            <a:r>
              <a:rPr lang="zh-CN" altLang="en-US" sz="3600" dirty="0">
                <a:latin typeface="方正粗黑宋简体" panose="02000000000000000000" pitchFamily="2" charset="-122"/>
                <a:ea typeface="方正粗黑宋简体" panose="02000000000000000000" pitchFamily="2" charset="-122"/>
                <a:sym typeface="+mn-ea"/>
              </a:rPr>
              <a:t>主元素测试</a:t>
            </a:r>
            <a:endParaRPr lang="zh-CN" altLang="en-US" sz="3600" dirty="0">
              <a:latin typeface="方正粗黑宋简体" panose="02000000000000000000" pitchFamily="2" charset="-122"/>
              <a:ea typeface="方正粗黑宋简体" panose="02000000000000000000" pitchFamily="2" charset="-122"/>
              <a:cs typeface="字魂105号-简雅黑" panose="00000500000000000000" pitchFamily="2" charset="-122"/>
              <a:sym typeface="+mn-ea"/>
            </a:endParaRPr>
          </a:p>
        </p:txBody>
      </p:sp>
      <p:sp>
        <p:nvSpPr>
          <p:cNvPr id="5" name="矩形 4"/>
          <p:cNvSpPr/>
          <p:nvPr/>
        </p:nvSpPr>
        <p:spPr>
          <a:xfrm>
            <a:off x="0" y="462703"/>
            <a:ext cx="794456" cy="738664"/>
          </a:xfrm>
          <a:prstGeom prst="rect">
            <a:avLst/>
          </a:prstGeom>
          <a:solidFill>
            <a:srgbClr val="9A00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67" name="图片 6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9911444" y="545564"/>
            <a:ext cx="1836080" cy="512545"/>
          </a:xfrm>
          <a:prstGeom prst="rect">
            <a:avLst/>
          </a:prstGeom>
        </p:spPr>
      </p:pic>
      <p:sp>
        <p:nvSpPr>
          <p:cNvPr id="18" name="矩形 17"/>
          <p:cNvSpPr/>
          <p:nvPr/>
        </p:nvSpPr>
        <p:spPr>
          <a:xfrm flipV="1">
            <a:off x="7529454" y="6772905"/>
            <a:ext cx="4682001" cy="128741"/>
          </a:xfrm>
          <a:prstGeom prst="rect">
            <a:avLst/>
          </a:prstGeom>
          <a:solidFill>
            <a:srgbClr val="9A00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灯片编号占位符 7"/>
          <p:cNvSpPr>
            <a:spLocks noGrp="1"/>
          </p:cNvSpPr>
          <p:nvPr>
            <p:ph type="sldNum" sz="quarter" idx="12"/>
          </p:nvPr>
        </p:nvSpPr>
        <p:spPr/>
        <p:txBody>
          <a:bodyPr/>
          <a:lstStyle/>
          <a:p>
            <a:fld id="{3505B016-64E1-4432-88BD-C1FDDF8765EC}" type="slidenum">
              <a:rPr lang="zh-CN" altLang="en-US" smtClean="0"/>
            </a:fld>
            <a:endParaRPr lang="zh-CN" altLang="en-US"/>
          </a:p>
        </p:txBody>
      </p:sp>
      <p:sp>
        <p:nvSpPr>
          <p:cNvPr id="9" name="文本框 8"/>
          <p:cNvSpPr txBox="1"/>
          <p:nvPr/>
        </p:nvSpPr>
        <p:spPr>
          <a:xfrm>
            <a:off x="793750" y="1410970"/>
            <a:ext cx="10560050" cy="4702810"/>
          </a:xfrm>
          <a:prstGeom prst="rect">
            <a:avLst/>
          </a:prstGeom>
          <a:noFill/>
        </p:spPr>
        <p:txBody>
          <a:bodyPr wrap="square" rtlCol="0">
            <a:noAutofit/>
          </a:bodyPr>
          <a:p>
            <a:pPr marL="342900" indent="-342900" fontAlgn="auto">
              <a:lnSpc>
                <a:spcPct val="120000"/>
              </a:lnSpc>
              <a:buSzPct val="75000"/>
              <a:buFont typeface="Wingdings" panose="05000000000000000000" charset="0"/>
              <a:buChar char="l"/>
            </a:pPr>
            <a:endParaRPr lang="en-US" altLang="zh-CN" sz="2400">
              <a:latin typeface="Cambria Math" panose="02040503050406030204" charset="0"/>
              <a:ea typeface="宋体" panose="02010600030101010101" pitchFamily="2" charset="-122"/>
              <a:cs typeface="Cambria Math" panose="02040503050406030204" charset="0"/>
            </a:endParaRPr>
          </a:p>
        </p:txBody>
      </p:sp>
      <p:pic>
        <p:nvPicPr>
          <p:cNvPr id="2" name="图片 1"/>
          <p:cNvPicPr>
            <a:picLocks noChangeAspect="1"/>
          </p:cNvPicPr>
          <p:nvPr/>
        </p:nvPicPr>
        <p:blipFill>
          <a:blip r:embed="rId2"/>
          <a:stretch>
            <a:fillRect/>
          </a:stretch>
        </p:blipFill>
        <p:spPr>
          <a:xfrm>
            <a:off x="959485" y="1411605"/>
            <a:ext cx="9504045" cy="460438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959485" y="535305"/>
            <a:ext cx="2926080" cy="645160"/>
          </a:xfrm>
          <a:prstGeom prst="rect">
            <a:avLst/>
          </a:prstGeom>
          <a:noFill/>
        </p:spPr>
        <p:txBody>
          <a:bodyPr wrap="none" rtlCol="0">
            <a:spAutoFit/>
          </a:bodyPr>
          <a:lstStyle/>
          <a:p>
            <a:pPr algn="l"/>
            <a:r>
              <a:rPr lang="zh-CN" altLang="en-US" sz="3600" dirty="0">
                <a:latin typeface="方正粗黑宋简体" panose="02000000000000000000" pitchFamily="2" charset="-122"/>
                <a:ea typeface="方正粗黑宋简体" panose="02000000000000000000" pitchFamily="2" charset="-122"/>
                <a:cs typeface="字魂105号-简雅黑" panose="00000500000000000000" pitchFamily="2" charset="-122"/>
                <a:sym typeface="+mn-ea"/>
              </a:rPr>
              <a:t>弗里瓦德</a:t>
            </a:r>
            <a:r>
              <a:rPr lang="zh-CN" altLang="en-US" sz="3600" dirty="0">
                <a:latin typeface="方正粗黑宋简体" panose="02000000000000000000" pitchFamily="2" charset="-122"/>
                <a:ea typeface="方正粗黑宋简体" panose="02000000000000000000" pitchFamily="2" charset="-122"/>
                <a:cs typeface="字魂105号-简雅黑" panose="00000500000000000000" pitchFamily="2" charset="-122"/>
                <a:sym typeface="+mn-ea"/>
              </a:rPr>
              <a:t>算法</a:t>
            </a:r>
            <a:endParaRPr lang="zh-CN" altLang="en-US" sz="3600" dirty="0">
              <a:latin typeface="方正粗黑宋简体" panose="02000000000000000000" pitchFamily="2" charset="-122"/>
              <a:ea typeface="方正粗黑宋简体" panose="02000000000000000000" pitchFamily="2" charset="-122"/>
              <a:cs typeface="字魂105号-简雅黑" panose="00000500000000000000" pitchFamily="2" charset="-122"/>
              <a:sym typeface="+mn-ea"/>
            </a:endParaRPr>
          </a:p>
        </p:txBody>
      </p:sp>
      <p:sp>
        <p:nvSpPr>
          <p:cNvPr id="5" name="矩形 4"/>
          <p:cNvSpPr/>
          <p:nvPr/>
        </p:nvSpPr>
        <p:spPr>
          <a:xfrm>
            <a:off x="0" y="462703"/>
            <a:ext cx="794456" cy="738664"/>
          </a:xfrm>
          <a:prstGeom prst="rect">
            <a:avLst/>
          </a:prstGeom>
          <a:solidFill>
            <a:srgbClr val="9A00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67" name="图片 6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9911444" y="545564"/>
            <a:ext cx="1836080" cy="512545"/>
          </a:xfrm>
          <a:prstGeom prst="rect">
            <a:avLst/>
          </a:prstGeom>
        </p:spPr>
      </p:pic>
      <p:sp>
        <p:nvSpPr>
          <p:cNvPr id="18" name="矩形 17"/>
          <p:cNvSpPr/>
          <p:nvPr/>
        </p:nvSpPr>
        <p:spPr>
          <a:xfrm flipV="1">
            <a:off x="7529454" y="6772905"/>
            <a:ext cx="4682001" cy="128741"/>
          </a:xfrm>
          <a:prstGeom prst="rect">
            <a:avLst/>
          </a:prstGeom>
          <a:solidFill>
            <a:srgbClr val="9A00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灯片编号占位符 7"/>
          <p:cNvSpPr>
            <a:spLocks noGrp="1"/>
          </p:cNvSpPr>
          <p:nvPr>
            <p:ph type="sldNum" sz="quarter" idx="12"/>
          </p:nvPr>
        </p:nvSpPr>
        <p:spPr/>
        <p:txBody>
          <a:bodyPr/>
          <a:lstStyle/>
          <a:p>
            <a:fld id="{3505B016-64E1-4432-88BD-C1FDDF8765EC}" type="slidenum">
              <a:rPr lang="zh-CN" altLang="en-US" smtClean="0"/>
            </a:fld>
            <a:endParaRPr lang="zh-CN" altLang="en-US"/>
          </a:p>
        </p:txBody>
      </p:sp>
      <mc:AlternateContent xmlns:mc="http://schemas.openxmlformats.org/markup-compatibility/2006">
        <mc:Choice xmlns:a14="http://schemas.microsoft.com/office/drawing/2010/main" Requires="a14">
          <p:sp>
            <p:nvSpPr>
              <p:cNvPr id="9" name="文本框 8"/>
              <p:cNvSpPr txBox="1"/>
              <p:nvPr/>
            </p:nvSpPr>
            <p:spPr>
              <a:xfrm>
                <a:off x="793750" y="1410970"/>
                <a:ext cx="10560050" cy="4702810"/>
              </a:xfrm>
              <a:prstGeom prst="rect">
                <a:avLst/>
              </a:prstGeom>
              <a:noFill/>
            </p:spPr>
            <p:txBody>
              <a:bodyPr wrap="square" rtlCol="0">
                <a:noAutofit/>
              </a:bodyPr>
              <a:p>
                <a:pPr marL="342900" indent="-342900" fontAlgn="auto">
                  <a:lnSpc>
                    <a:spcPct val="120000"/>
                  </a:lnSpc>
                  <a:buSzPct val="75000"/>
                  <a:buFont typeface="Wingdings" panose="05000000000000000000" charset="0"/>
                  <a:buChar char="l"/>
                </a:pPr>
                <a:r>
                  <a:rPr lang="zh-CN" altLang="en-US" sz="2600">
                    <a:latin typeface="楷体" panose="02010609060101010101" charset="-122"/>
                    <a:ea typeface="楷体" panose="02010609060101010101" charset="-122"/>
                    <a:cs typeface="楷体" panose="02010609060101010101" charset="-122"/>
                  </a:rPr>
                  <a:t>判断矩阵是否相等：任意三个</a:t>
                </a:r>
                <a:r>
                  <a:rPr lang="en-US" altLang="zh-CN" sz="2600">
                    <a:latin typeface="楷体" panose="02010609060101010101" charset="-122"/>
                    <a:ea typeface="楷体" panose="02010609060101010101" charset="-122"/>
                    <a:cs typeface="楷体" panose="02010609060101010101" charset="-122"/>
                  </a:rPr>
                  <a:t> </a:t>
                </a:r>
                <a14:m>
                  <m:oMath xmlns:m="http://schemas.openxmlformats.org/officeDocument/2006/math">
                    <m:r>
                      <a:rPr lang="en-US" altLang="zh-CN" sz="2600" i="1">
                        <a:latin typeface="Cambria Math" panose="02040503050406030204" charset="0"/>
                        <a:ea typeface="MS Mincho" charset="0"/>
                        <a:cs typeface="Cambria Math" panose="02040503050406030204" charset="0"/>
                      </a:rPr>
                      <m:t>𝑛</m:t>
                    </m:r>
                    <m:r>
                      <a:rPr lang="en-US" altLang="zh-CN" sz="2600" i="1">
                        <a:latin typeface="Cambria Math" panose="02040503050406030204" charset="0"/>
                        <a:ea typeface="MS Mincho" charset="0"/>
                        <a:cs typeface="Cambria Math" panose="02040503050406030204" charset="0"/>
                      </a:rPr>
                      <m:t>×</m:t>
                    </m:r>
                    <m:r>
                      <a:rPr lang="en-US" altLang="zh-CN" sz="2600" i="1">
                        <a:latin typeface="Cambria Math" panose="02040503050406030204" charset="0"/>
                        <a:ea typeface="楷体" panose="02010609060101010101" charset="-122"/>
                        <a:cs typeface="Cambria Math" panose="02040503050406030204" charset="0"/>
                      </a:rPr>
                      <m:t>𝑛</m:t>
                    </m:r>
                  </m:oMath>
                </a14:m>
                <a:r>
                  <a:rPr lang="en-US" altLang="zh-CN" sz="2600" i="1">
                    <a:latin typeface="楷体" panose="02010609060101010101" charset="-122"/>
                    <a:ea typeface="楷体" panose="02010609060101010101" charset="-122"/>
                    <a:cs typeface="楷体" panose="02010609060101010101" charset="-122"/>
                  </a:rPr>
                  <a:t> </a:t>
                </a:r>
                <a:r>
                  <a:rPr lang="zh-CN" altLang="en-US" sz="2600">
                    <a:latin typeface="楷体" panose="02010609060101010101" charset="-122"/>
                    <a:ea typeface="楷体" panose="02010609060101010101" charset="-122"/>
                    <a:cs typeface="楷体" panose="02010609060101010101" charset="-122"/>
                  </a:rPr>
                  <a:t>矩阵</a:t>
                </a:r>
                <a:r>
                  <a:rPr lang="en-US" altLang="zh-CN" sz="2600">
                    <a:latin typeface="楷体" panose="02010609060101010101" charset="-122"/>
                    <a:ea typeface="楷体" panose="02010609060101010101" charset="-122"/>
                    <a:cs typeface="楷体" panose="02010609060101010101" charset="-122"/>
                  </a:rPr>
                  <a:t> </a:t>
                </a:r>
                <a:r>
                  <a:rPr lang="en-US" altLang="zh-CN" sz="2600" i="1">
                    <a:latin typeface="Times New Roman" panose="02020603050405020304" charset="0"/>
                    <a:ea typeface="楷体" panose="02010609060101010101" charset="-122"/>
                    <a:cs typeface="Times New Roman" panose="02020603050405020304" charset="0"/>
                  </a:rPr>
                  <a:t>A, B, C</a:t>
                </a:r>
                <a:r>
                  <a:rPr lang="zh-CN" altLang="en-US" sz="2600">
                    <a:latin typeface="楷体" panose="02010609060101010101" charset="-122"/>
                    <a:ea typeface="楷体" panose="02010609060101010101" charset="-122"/>
                    <a:cs typeface="楷体" panose="02010609060101010101" charset="-122"/>
                  </a:rPr>
                  <a:t>，判断</a:t>
                </a:r>
                <a:r>
                  <a:rPr lang="en-US" altLang="zh-CN" sz="2600">
                    <a:latin typeface="楷体" panose="02010609060101010101" charset="-122"/>
                    <a:ea typeface="楷体" panose="02010609060101010101" charset="-122"/>
                    <a:cs typeface="楷体" panose="02010609060101010101" charset="-122"/>
                  </a:rPr>
                  <a:t> </a:t>
                </a:r>
                <a:r>
                  <a:rPr lang="en-US" altLang="zh-CN" sz="2600" i="1">
                    <a:latin typeface="Times New Roman" panose="02020603050405020304" charset="0"/>
                    <a:ea typeface="楷体" panose="02010609060101010101" charset="-122"/>
                    <a:cs typeface="Times New Roman" panose="02020603050405020304" charset="0"/>
                  </a:rPr>
                  <a:t>A </a:t>
                </a:r>
                <a14:m>
                  <m:oMath xmlns:m="http://schemas.openxmlformats.org/officeDocument/2006/math">
                    <m:r>
                      <a:rPr lang="en-US" altLang="zh-CN" sz="2600" i="1">
                        <a:latin typeface="Cambria Math" panose="02040503050406030204" charset="0"/>
                        <a:ea typeface="MS Mincho" charset="0"/>
                        <a:cs typeface="Cambria Math" panose="02040503050406030204" charset="0"/>
                      </a:rPr>
                      <m:t>×</m:t>
                    </m:r>
                  </m:oMath>
                </a14:m>
                <a:r>
                  <a:rPr lang="en-US" altLang="zh-CN" sz="2600" i="1">
                    <a:latin typeface="Times New Roman" panose="02020603050405020304" charset="0"/>
                    <a:ea typeface="楷体" panose="02010609060101010101" charset="-122"/>
                    <a:cs typeface="Times New Roman" panose="02020603050405020304" charset="0"/>
                  </a:rPr>
                  <a:t> B</a:t>
                </a:r>
                <a:r>
                  <a:rPr lang="en-US" altLang="zh-CN" sz="2600">
                    <a:latin typeface="楷体" panose="02010609060101010101" charset="-122"/>
                    <a:ea typeface="楷体" panose="02010609060101010101" charset="-122"/>
                    <a:cs typeface="楷体" panose="02010609060101010101" charset="-122"/>
                  </a:rPr>
                  <a:t> </a:t>
                </a:r>
                <a:r>
                  <a:rPr lang="zh-CN" altLang="en-US" sz="2600">
                    <a:latin typeface="楷体" panose="02010609060101010101" charset="-122"/>
                    <a:ea typeface="楷体" panose="02010609060101010101" charset="-122"/>
                    <a:cs typeface="楷体" panose="02010609060101010101" charset="-122"/>
                  </a:rPr>
                  <a:t>是否和</a:t>
                </a:r>
                <a:r>
                  <a:rPr lang="en-US" altLang="zh-CN" sz="2600">
                    <a:latin typeface="楷体" panose="02010609060101010101" charset="-122"/>
                    <a:ea typeface="楷体" panose="02010609060101010101" charset="-122"/>
                    <a:cs typeface="楷体" panose="02010609060101010101" charset="-122"/>
                  </a:rPr>
                  <a:t> </a:t>
                </a:r>
                <a:r>
                  <a:rPr lang="en-US" altLang="zh-CN" sz="2600" i="1">
                    <a:latin typeface="Times New Roman" panose="02020603050405020304" charset="0"/>
                    <a:ea typeface="楷体" panose="02010609060101010101" charset="-122"/>
                    <a:cs typeface="Times New Roman" panose="02020603050405020304" charset="0"/>
                  </a:rPr>
                  <a:t>C</a:t>
                </a:r>
                <a:r>
                  <a:rPr lang="en-US" altLang="zh-CN" sz="2600">
                    <a:latin typeface="楷体" panose="02010609060101010101" charset="-122"/>
                    <a:ea typeface="楷体" panose="02010609060101010101" charset="-122"/>
                    <a:cs typeface="楷体" panose="02010609060101010101" charset="-122"/>
                  </a:rPr>
                  <a:t> </a:t>
                </a:r>
                <a:r>
                  <a:rPr lang="zh-CN" altLang="en-US" sz="2600">
                    <a:latin typeface="楷体" panose="02010609060101010101" charset="-122"/>
                    <a:ea typeface="楷体" panose="02010609060101010101" charset="-122"/>
                    <a:cs typeface="楷体" panose="02010609060101010101" charset="-122"/>
                  </a:rPr>
                  <a:t>相等</a:t>
                </a:r>
                <a:r>
                  <a:rPr lang="zh-CN" altLang="en-US" sz="2600">
                    <a:latin typeface="Cambria Math" panose="02040503050406030204" charset="0"/>
                    <a:ea typeface="宋体" panose="02010600030101010101" pitchFamily="2" charset="-122"/>
                    <a:cs typeface="Cambria Math" panose="02040503050406030204" charset="0"/>
                  </a:rPr>
                  <a:t>。</a:t>
                </a:r>
                <a:r>
                  <a:rPr lang="en-US" altLang="zh-CN" sz="2400">
                    <a:latin typeface="Cambria Math" panose="02040503050406030204" charset="0"/>
                    <a:ea typeface="宋体" panose="02010600030101010101" pitchFamily="2" charset="-122"/>
                    <a:cs typeface="Cambria Math" panose="02040503050406030204" charset="0"/>
                  </a:rPr>
                  <a:t> </a:t>
                </a:r>
                <a:endParaRPr lang="zh-CN" altLang="en-US" sz="2400">
                  <a:latin typeface="Cambria Math" panose="02040503050406030204" charset="0"/>
                  <a:ea typeface="宋体" panose="02010600030101010101" pitchFamily="2" charset="-122"/>
                  <a:cs typeface="Cambria Math" panose="02040503050406030204" charset="0"/>
                </a:endParaRPr>
              </a:p>
            </p:txBody>
          </p:sp>
        </mc:Choice>
        <mc:Fallback>
          <p:sp>
            <p:nvSpPr>
              <p:cNvPr id="9" name="文本框 8"/>
              <p:cNvSpPr txBox="1">
                <a:spLocks noRot="1" noChangeAspect="1" noMove="1" noResize="1" noEditPoints="1" noAdjustHandles="1" noChangeArrowheads="1" noChangeShapeType="1" noTextEdit="1"/>
              </p:cNvSpPr>
              <p:nvPr/>
            </p:nvSpPr>
            <p:spPr>
              <a:xfrm>
                <a:off x="793750" y="1410970"/>
                <a:ext cx="10560050" cy="4702810"/>
              </a:xfrm>
              <a:prstGeom prst="rect">
                <a:avLst/>
              </a:prstGeom>
              <a:blipFill rotWithShape="1">
                <a:blip r:embed="rId2"/>
                <a:stretch>
                  <a:fillRect/>
                </a:stretch>
              </a:blipFill>
            </p:spPr>
            <p:txBody>
              <a:bodyPr/>
              <a:lstStyle/>
              <a:p>
                <a:r>
                  <a:rPr lang="zh-CN" altLang="en-US">
                    <a:noFill/>
                  </a:rPr>
                  <a:t> </a:t>
                </a:r>
              </a:p>
            </p:txBody>
          </p:sp>
        </mc:Fallback>
      </mc:AlternateContent>
      <p:pic>
        <p:nvPicPr>
          <p:cNvPr id="2" name="图片 1"/>
          <p:cNvPicPr>
            <a:picLocks noChangeAspect="1"/>
          </p:cNvPicPr>
          <p:nvPr/>
        </p:nvPicPr>
        <p:blipFill>
          <a:blip r:embed="rId3"/>
          <a:stretch>
            <a:fillRect/>
          </a:stretch>
        </p:blipFill>
        <p:spPr>
          <a:xfrm>
            <a:off x="3791585" y="2343150"/>
            <a:ext cx="3971925" cy="8763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959485" y="535305"/>
            <a:ext cx="2926080" cy="645160"/>
          </a:xfrm>
          <a:prstGeom prst="rect">
            <a:avLst/>
          </a:prstGeom>
          <a:noFill/>
        </p:spPr>
        <p:txBody>
          <a:bodyPr wrap="none" rtlCol="0">
            <a:spAutoFit/>
          </a:bodyPr>
          <a:lstStyle/>
          <a:p>
            <a:pPr algn="l"/>
            <a:r>
              <a:rPr lang="zh-CN" altLang="en-US" sz="3600" dirty="0">
                <a:latin typeface="方正粗黑宋简体" panose="02000000000000000000" pitchFamily="2" charset="-122"/>
                <a:ea typeface="方正粗黑宋简体" panose="02000000000000000000" pitchFamily="2" charset="-122"/>
                <a:cs typeface="字魂105号-简雅黑" panose="00000500000000000000" pitchFamily="2" charset="-122"/>
                <a:sym typeface="+mn-ea"/>
              </a:rPr>
              <a:t>弗里瓦德</a:t>
            </a:r>
            <a:r>
              <a:rPr lang="zh-CN" altLang="en-US" sz="3600" dirty="0">
                <a:latin typeface="方正粗黑宋简体" panose="02000000000000000000" pitchFamily="2" charset="-122"/>
                <a:ea typeface="方正粗黑宋简体" panose="02000000000000000000" pitchFamily="2" charset="-122"/>
                <a:cs typeface="字魂105号-简雅黑" panose="00000500000000000000" pitchFamily="2" charset="-122"/>
                <a:sym typeface="+mn-ea"/>
              </a:rPr>
              <a:t>算法</a:t>
            </a:r>
            <a:endParaRPr lang="zh-CN" altLang="en-US" sz="3600" dirty="0">
              <a:latin typeface="方正粗黑宋简体" panose="02000000000000000000" pitchFamily="2" charset="-122"/>
              <a:ea typeface="方正粗黑宋简体" panose="02000000000000000000" pitchFamily="2" charset="-122"/>
              <a:cs typeface="字魂105号-简雅黑" panose="00000500000000000000" pitchFamily="2" charset="-122"/>
              <a:sym typeface="+mn-ea"/>
            </a:endParaRPr>
          </a:p>
        </p:txBody>
      </p:sp>
      <p:sp>
        <p:nvSpPr>
          <p:cNvPr id="5" name="矩形 4"/>
          <p:cNvSpPr/>
          <p:nvPr/>
        </p:nvSpPr>
        <p:spPr>
          <a:xfrm>
            <a:off x="0" y="462703"/>
            <a:ext cx="794456" cy="738664"/>
          </a:xfrm>
          <a:prstGeom prst="rect">
            <a:avLst/>
          </a:prstGeom>
          <a:solidFill>
            <a:srgbClr val="9A00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67" name="图片 6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9911444" y="545564"/>
            <a:ext cx="1836080" cy="512545"/>
          </a:xfrm>
          <a:prstGeom prst="rect">
            <a:avLst/>
          </a:prstGeom>
        </p:spPr>
      </p:pic>
      <p:sp>
        <p:nvSpPr>
          <p:cNvPr id="18" name="矩形 17"/>
          <p:cNvSpPr/>
          <p:nvPr/>
        </p:nvSpPr>
        <p:spPr>
          <a:xfrm flipV="1">
            <a:off x="7529454" y="6772905"/>
            <a:ext cx="4682001" cy="128741"/>
          </a:xfrm>
          <a:prstGeom prst="rect">
            <a:avLst/>
          </a:prstGeom>
          <a:solidFill>
            <a:srgbClr val="9A00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灯片编号占位符 7"/>
          <p:cNvSpPr>
            <a:spLocks noGrp="1"/>
          </p:cNvSpPr>
          <p:nvPr>
            <p:ph type="sldNum" sz="quarter" idx="12"/>
          </p:nvPr>
        </p:nvSpPr>
        <p:spPr/>
        <p:txBody>
          <a:bodyPr/>
          <a:lstStyle/>
          <a:p>
            <a:fld id="{3505B016-64E1-4432-88BD-C1FDDF8765EC}" type="slidenum">
              <a:rPr lang="zh-CN" altLang="en-US" smtClean="0"/>
            </a:fld>
            <a:endParaRPr lang="zh-CN" altLang="en-US"/>
          </a:p>
        </p:txBody>
      </p:sp>
      <p:sp>
        <p:nvSpPr>
          <p:cNvPr id="9" name="文本框 8"/>
          <p:cNvSpPr txBox="1"/>
          <p:nvPr/>
        </p:nvSpPr>
        <p:spPr>
          <a:xfrm>
            <a:off x="793750" y="1410970"/>
            <a:ext cx="10560050" cy="4702810"/>
          </a:xfrm>
          <a:prstGeom prst="rect">
            <a:avLst/>
          </a:prstGeom>
          <a:noFill/>
        </p:spPr>
        <p:txBody>
          <a:bodyPr wrap="square" rtlCol="0">
            <a:noAutofit/>
          </a:bodyPr>
          <a:p>
            <a:pPr indent="0" fontAlgn="auto">
              <a:lnSpc>
                <a:spcPct val="120000"/>
              </a:lnSpc>
              <a:buSzPct val="75000"/>
              <a:buFont typeface="Wingdings" panose="05000000000000000000" charset="0"/>
              <a:buNone/>
            </a:pPr>
            <a:r>
              <a:rPr lang="en-US" altLang="zh-CN" sz="2400">
                <a:latin typeface="Cambria Math" panose="02040503050406030204" charset="0"/>
                <a:ea typeface="宋体" panose="02010600030101010101" pitchFamily="2" charset="-122"/>
                <a:cs typeface="Cambria Math" panose="02040503050406030204" charset="0"/>
              </a:rPr>
              <a:t> </a:t>
            </a:r>
            <a:endParaRPr lang="zh-CN" altLang="en-US" sz="2400">
              <a:latin typeface="Cambria Math" panose="02040503050406030204" charset="0"/>
              <a:ea typeface="宋体" panose="02010600030101010101" pitchFamily="2" charset="-122"/>
              <a:cs typeface="Cambria Math" panose="02040503050406030204" charset="0"/>
            </a:endParaRPr>
          </a:p>
        </p:txBody>
      </p:sp>
      <p:pic>
        <p:nvPicPr>
          <p:cNvPr id="4" name="图片 3"/>
          <p:cNvPicPr>
            <a:picLocks noChangeAspect="1"/>
          </p:cNvPicPr>
          <p:nvPr/>
        </p:nvPicPr>
        <p:blipFill>
          <a:blip r:embed="rId2"/>
          <a:stretch>
            <a:fillRect/>
          </a:stretch>
        </p:blipFill>
        <p:spPr>
          <a:xfrm>
            <a:off x="819150" y="1247775"/>
            <a:ext cx="10662285" cy="4899660"/>
          </a:xfrm>
          <a:prstGeom prst="rect">
            <a:avLst/>
          </a:prstGeom>
        </p:spPr>
      </p:pic>
      <p:sp>
        <p:nvSpPr>
          <p:cNvPr id="7" name="文本框 6"/>
          <p:cNvSpPr txBox="1"/>
          <p:nvPr/>
        </p:nvSpPr>
        <p:spPr>
          <a:xfrm>
            <a:off x="8459470" y="3769995"/>
            <a:ext cx="3450590" cy="1257300"/>
          </a:xfrm>
          <a:prstGeom prst="rect">
            <a:avLst/>
          </a:prstGeom>
          <a:noFill/>
        </p:spPr>
        <p:txBody>
          <a:bodyPr wrap="square" rtlCol="0">
            <a:noAutofit/>
          </a:bodyPr>
          <a:p>
            <a:pPr indent="0" fontAlgn="auto">
              <a:lnSpc>
                <a:spcPct val="120000"/>
              </a:lnSpc>
            </a:pPr>
            <a:r>
              <a:rPr lang="zh-CN" altLang="en-US" sz="2000" dirty="0">
                <a:latin typeface="宋体" panose="02010600030101010101" pitchFamily="2" charset="-122"/>
                <a:ea typeface="宋体" panose="02010600030101010101" pitchFamily="2" charset="-122"/>
                <a:cs typeface="宋体" panose="02010600030101010101" pitchFamily="2" charset="-122"/>
                <a:sym typeface="+mn-ea"/>
              </a:rPr>
              <a:t>弗里瓦德算法：</a:t>
            </a:r>
            <a:r>
              <a:rPr lang="zh-CN" altLang="en-US" sz="2000">
                <a:latin typeface="宋体" panose="02010600030101010101" pitchFamily="2" charset="-122"/>
                <a:ea typeface="宋体" panose="02010600030101010101" pitchFamily="2" charset="-122"/>
                <a:cs typeface="宋体" panose="02010600030101010101" pitchFamily="2" charset="-122"/>
              </a:rPr>
              <a:t>属于</a:t>
            </a:r>
            <a:r>
              <a:rPr lang="zh-CN" altLang="en-US" sz="2000" b="1">
                <a:latin typeface="宋体" panose="02010600030101010101" pitchFamily="2" charset="-122"/>
                <a:ea typeface="宋体" panose="02010600030101010101" pitchFamily="2" charset="-122"/>
                <a:cs typeface="宋体" panose="02010600030101010101" pitchFamily="2" charset="-122"/>
              </a:rPr>
              <a:t>单侧错误随机算法中的取伪型</a:t>
            </a:r>
            <a:r>
              <a:rPr lang="en-US" altLang="zh-CN" sz="2000">
                <a:latin typeface="宋体" panose="02010600030101010101" pitchFamily="2" charset="-122"/>
                <a:ea typeface="宋体" panose="02010600030101010101" pitchFamily="2" charset="-122"/>
                <a:cs typeface="宋体" panose="02010600030101010101" pitchFamily="2" charset="-122"/>
              </a:rPr>
              <a:t>——</a:t>
            </a:r>
            <a:r>
              <a:rPr lang="zh-CN" altLang="en-US" sz="2000">
                <a:latin typeface="宋体" panose="02010600030101010101" pitchFamily="2" charset="-122"/>
                <a:ea typeface="宋体" panose="02010600030101010101" pitchFamily="2" charset="-122"/>
                <a:cs typeface="宋体" panose="02010600030101010101" pitchFamily="2" charset="-122"/>
              </a:rPr>
              <a:t>把该拒绝的错判为接受</a:t>
            </a:r>
            <a:endParaRPr lang="zh-CN" altLang="en-US" sz="200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959485" y="535305"/>
            <a:ext cx="2926080" cy="645160"/>
          </a:xfrm>
          <a:prstGeom prst="rect">
            <a:avLst/>
          </a:prstGeom>
          <a:noFill/>
        </p:spPr>
        <p:txBody>
          <a:bodyPr wrap="none" rtlCol="0">
            <a:spAutoFit/>
          </a:bodyPr>
          <a:lstStyle/>
          <a:p>
            <a:pPr algn="l"/>
            <a:r>
              <a:rPr lang="zh-CN" altLang="en-US" sz="3600" dirty="0">
                <a:latin typeface="方正粗黑宋简体" panose="02000000000000000000" pitchFamily="2" charset="-122"/>
                <a:ea typeface="方正粗黑宋简体" panose="02000000000000000000" pitchFamily="2" charset="-122"/>
                <a:cs typeface="字魂105号-简雅黑" panose="00000500000000000000" pitchFamily="2" charset="-122"/>
                <a:sym typeface="+mn-ea"/>
              </a:rPr>
              <a:t>弗里瓦德算法</a:t>
            </a:r>
            <a:endParaRPr lang="zh-CN" altLang="en-US" sz="3600" dirty="0">
              <a:latin typeface="方正粗黑宋简体" panose="02000000000000000000" pitchFamily="2" charset="-122"/>
              <a:ea typeface="方正粗黑宋简体" panose="02000000000000000000" pitchFamily="2" charset="-122"/>
              <a:cs typeface="字魂105号-简雅黑" panose="00000500000000000000" pitchFamily="2" charset="-122"/>
              <a:sym typeface="+mn-ea"/>
            </a:endParaRPr>
          </a:p>
        </p:txBody>
      </p:sp>
      <p:sp>
        <p:nvSpPr>
          <p:cNvPr id="5" name="矩形 4"/>
          <p:cNvSpPr/>
          <p:nvPr/>
        </p:nvSpPr>
        <p:spPr>
          <a:xfrm>
            <a:off x="0" y="462703"/>
            <a:ext cx="794456" cy="738664"/>
          </a:xfrm>
          <a:prstGeom prst="rect">
            <a:avLst/>
          </a:prstGeom>
          <a:solidFill>
            <a:srgbClr val="9A00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67" name="图片 6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9911444" y="545564"/>
            <a:ext cx="1836080" cy="512545"/>
          </a:xfrm>
          <a:prstGeom prst="rect">
            <a:avLst/>
          </a:prstGeom>
        </p:spPr>
      </p:pic>
      <p:sp>
        <p:nvSpPr>
          <p:cNvPr id="18" name="矩形 17"/>
          <p:cNvSpPr/>
          <p:nvPr/>
        </p:nvSpPr>
        <p:spPr>
          <a:xfrm flipV="1">
            <a:off x="7529454" y="6772905"/>
            <a:ext cx="4682001" cy="128741"/>
          </a:xfrm>
          <a:prstGeom prst="rect">
            <a:avLst/>
          </a:prstGeom>
          <a:solidFill>
            <a:srgbClr val="9A00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灯片编号占位符 7"/>
          <p:cNvSpPr>
            <a:spLocks noGrp="1"/>
          </p:cNvSpPr>
          <p:nvPr>
            <p:ph type="sldNum" sz="quarter" idx="12"/>
          </p:nvPr>
        </p:nvSpPr>
        <p:spPr/>
        <p:txBody>
          <a:bodyPr/>
          <a:lstStyle/>
          <a:p>
            <a:fld id="{3505B016-64E1-4432-88BD-C1FDDF8765EC}" type="slidenum">
              <a:rPr lang="zh-CN" altLang="en-US" smtClean="0"/>
            </a:fld>
            <a:endParaRPr lang="zh-CN" altLang="en-US"/>
          </a:p>
        </p:txBody>
      </p:sp>
      <p:sp>
        <p:nvSpPr>
          <p:cNvPr id="9" name="文本框 8"/>
          <p:cNvSpPr txBox="1"/>
          <p:nvPr/>
        </p:nvSpPr>
        <p:spPr>
          <a:xfrm>
            <a:off x="794385" y="1057910"/>
            <a:ext cx="10560050" cy="4702810"/>
          </a:xfrm>
          <a:prstGeom prst="rect">
            <a:avLst/>
          </a:prstGeom>
          <a:noFill/>
        </p:spPr>
        <p:txBody>
          <a:bodyPr wrap="square" rtlCol="0">
            <a:noAutofit/>
          </a:bodyPr>
          <a:p>
            <a:pPr marL="342900" indent="-342900" fontAlgn="auto">
              <a:lnSpc>
                <a:spcPct val="120000"/>
              </a:lnSpc>
              <a:buSzPct val="75000"/>
              <a:buFont typeface="Wingdings" panose="05000000000000000000" charset="0"/>
              <a:buChar char="l"/>
            </a:pPr>
            <a:r>
              <a:rPr lang="zh-CN" altLang="en-US" sz="2400">
                <a:latin typeface="Cambria Math" panose="02040503050406030204" charset="0"/>
                <a:ea typeface="宋体" panose="02010600030101010101" pitchFamily="2" charset="-122"/>
                <a:cs typeface="Cambria Math" panose="02040503050406030204" charset="0"/>
              </a:rPr>
              <a:t>可以证明弗里瓦德算法德得到错误解德概率小于等于</a:t>
            </a:r>
            <a:r>
              <a:rPr lang="en-US" altLang="zh-CN" sz="2400">
                <a:latin typeface="Cambria Math" panose="02040503050406030204" charset="0"/>
                <a:ea typeface="宋体" panose="02010600030101010101" pitchFamily="2" charset="-122"/>
                <a:cs typeface="Cambria Math" panose="02040503050406030204" charset="0"/>
              </a:rPr>
              <a:t>1/2</a:t>
            </a:r>
            <a:endParaRPr lang="en-US" altLang="zh-CN" sz="2400">
              <a:latin typeface="Cambria Math" panose="02040503050406030204" charset="0"/>
              <a:ea typeface="宋体" panose="02010600030101010101" pitchFamily="2" charset="-122"/>
              <a:cs typeface="Cambria Math" panose="02040503050406030204" charset="0"/>
            </a:endParaRPr>
          </a:p>
        </p:txBody>
      </p:sp>
      <p:pic>
        <p:nvPicPr>
          <p:cNvPr id="2" name="图片 1"/>
          <p:cNvPicPr>
            <a:picLocks noChangeAspect="1"/>
          </p:cNvPicPr>
          <p:nvPr/>
        </p:nvPicPr>
        <p:blipFill>
          <a:blip r:embed="rId2"/>
          <a:stretch>
            <a:fillRect/>
          </a:stretch>
        </p:blipFill>
        <p:spPr>
          <a:xfrm>
            <a:off x="959485" y="1614805"/>
            <a:ext cx="9690100" cy="506158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矩形 37"/>
          <p:cNvSpPr/>
          <p:nvPr/>
        </p:nvSpPr>
        <p:spPr>
          <a:xfrm>
            <a:off x="6836194" y="6780865"/>
            <a:ext cx="5381839" cy="97126"/>
          </a:xfrm>
          <a:prstGeom prst="rect">
            <a:avLst/>
          </a:prstGeom>
          <a:solidFill>
            <a:srgbClr val="9A00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Light" panose="020B0300000000000000" pitchFamily="34" charset="-122"/>
              <a:ea typeface="思源黑体 CN Light" panose="020B0300000000000000" pitchFamily="34" charset="-122"/>
            </a:endParaRPr>
          </a:p>
        </p:txBody>
      </p:sp>
      <p:grpSp>
        <p:nvGrpSpPr>
          <p:cNvPr id="62" name="组合 61"/>
          <p:cNvGrpSpPr/>
          <p:nvPr/>
        </p:nvGrpSpPr>
        <p:grpSpPr>
          <a:xfrm>
            <a:off x="1033481" y="2487017"/>
            <a:ext cx="10114074" cy="1882835"/>
            <a:chOff x="1209755" y="4179558"/>
            <a:chExt cx="10114074" cy="1882835"/>
          </a:xfrm>
        </p:grpSpPr>
        <p:sp>
          <p:nvSpPr>
            <p:cNvPr id="63" name="文本框 62"/>
            <p:cNvSpPr txBox="1"/>
            <p:nvPr/>
          </p:nvSpPr>
          <p:spPr>
            <a:xfrm>
              <a:off x="1525143" y="4179558"/>
              <a:ext cx="1466850" cy="1445260"/>
            </a:xfrm>
            <a:prstGeom prst="rect">
              <a:avLst/>
            </a:prstGeom>
            <a:noFill/>
          </p:spPr>
          <p:txBody>
            <a:bodyPr wrap="none" rtlCol="0">
              <a:spAutoFit/>
            </a:bodyPr>
            <a:lstStyle/>
            <a:p>
              <a:r>
                <a:rPr lang="en-US" altLang="zh-CN" sz="8800" b="1" dirty="0">
                  <a:latin typeface="方正粗黑宋简体" panose="02000000000000000000" pitchFamily="2" charset="-122"/>
                  <a:ea typeface="方正粗黑宋简体" panose="02000000000000000000" pitchFamily="2" charset="-122"/>
                  <a:cs typeface="字魂105号-简雅黑" panose="00000500000000000000" pitchFamily="2" charset="-122"/>
                </a:rPr>
                <a:t>04</a:t>
              </a:r>
              <a:endParaRPr lang="zh-CN" altLang="en-US" sz="8800" b="1" dirty="0">
                <a:latin typeface="方正粗黑宋简体" panose="02000000000000000000" pitchFamily="2" charset="-122"/>
                <a:ea typeface="方正粗黑宋简体" panose="02000000000000000000" pitchFamily="2" charset="-122"/>
                <a:cs typeface="字魂105号-简雅黑" panose="00000500000000000000" pitchFamily="2" charset="-122"/>
              </a:endParaRPr>
            </a:p>
          </p:txBody>
        </p:sp>
        <p:sp>
          <p:nvSpPr>
            <p:cNvPr id="64" name="文本框 63"/>
            <p:cNvSpPr txBox="1"/>
            <p:nvPr/>
          </p:nvSpPr>
          <p:spPr>
            <a:xfrm>
              <a:off x="1525144" y="5355638"/>
              <a:ext cx="9798685" cy="706755"/>
            </a:xfrm>
            <a:prstGeom prst="rect">
              <a:avLst/>
            </a:prstGeom>
            <a:noFill/>
          </p:spPr>
          <p:txBody>
            <a:bodyPr wrap="none" rtlCol="0">
              <a:spAutoFit/>
            </a:bodyPr>
            <a:lstStyle/>
            <a:p>
              <a:r>
                <a:rPr lang="en-US" altLang="zh-CN" sz="4000" dirty="0">
                  <a:latin typeface="FZShengShiKaiShuS-EB-GB" panose="02000000000000000000" pitchFamily="2" charset="-122"/>
                  <a:ea typeface="FZShengShiKaiShuS-EB-GB" panose="02000000000000000000" pitchFamily="2" charset="-122"/>
                </a:rPr>
                <a:t>LesVegas</a:t>
              </a:r>
              <a:r>
                <a:rPr lang="zh-CN" altLang="en-US" sz="4000" dirty="0">
                  <a:latin typeface="FZShengShiKaiShuS-EB-GB" panose="02000000000000000000" pitchFamily="2" charset="-122"/>
                  <a:ea typeface="FZShengShiKaiShuS-EB-GB" panose="02000000000000000000" pitchFamily="2" charset="-122"/>
                </a:rPr>
                <a:t>型与</a:t>
              </a:r>
              <a:r>
                <a:rPr lang="en-US" altLang="zh-CN" sz="4000" dirty="0">
                  <a:latin typeface="FZShengShiKaiShuS-EB-GB" panose="02000000000000000000" pitchFamily="2" charset="-122"/>
                  <a:ea typeface="FZShengShiKaiShuS-EB-GB" panose="02000000000000000000" pitchFamily="2" charset="-122"/>
                </a:rPr>
                <a:t>Monte Carlo</a:t>
              </a:r>
              <a:r>
                <a:rPr lang="zh-CN" altLang="en-US" sz="4000" dirty="0">
                  <a:latin typeface="FZShengShiKaiShuS-EB-GB" panose="02000000000000000000" pitchFamily="2" charset="-122"/>
                  <a:ea typeface="FZShengShiKaiShuS-EB-GB" panose="02000000000000000000" pitchFamily="2" charset="-122"/>
                </a:rPr>
                <a:t>型随机算法的</a:t>
              </a:r>
              <a:r>
                <a:rPr lang="zh-CN" altLang="en-US" sz="4000" dirty="0">
                  <a:latin typeface="FZShengShiKaiShuS-EB-GB" panose="02000000000000000000" pitchFamily="2" charset="-122"/>
                  <a:ea typeface="FZShengShiKaiShuS-EB-GB" panose="02000000000000000000" pitchFamily="2" charset="-122"/>
                </a:rPr>
                <a:t>区别</a:t>
              </a:r>
              <a:endParaRPr lang="zh-CN" altLang="en-US" sz="4000" dirty="0">
                <a:latin typeface="FZShengShiKaiShuS-EB-GB" panose="02000000000000000000" pitchFamily="2" charset="-122"/>
                <a:ea typeface="FZShengShiKaiShuS-EB-GB" panose="02000000000000000000" pitchFamily="2" charset="-122"/>
              </a:endParaRPr>
            </a:p>
          </p:txBody>
        </p:sp>
        <p:cxnSp>
          <p:nvCxnSpPr>
            <p:cNvPr id="66" name="直接连接符 55"/>
            <p:cNvCxnSpPr/>
            <p:nvPr/>
          </p:nvCxnSpPr>
          <p:spPr>
            <a:xfrm>
              <a:off x="1209755" y="4396902"/>
              <a:ext cx="0" cy="1579587"/>
            </a:xfrm>
            <a:prstGeom prst="line">
              <a:avLst/>
            </a:prstGeom>
            <a:ln w="127000">
              <a:solidFill>
                <a:srgbClr val="9A0001"/>
              </a:solidFill>
            </a:ln>
          </p:spPr>
          <p:style>
            <a:lnRef idx="1">
              <a:schemeClr val="accent1"/>
            </a:lnRef>
            <a:fillRef idx="0">
              <a:schemeClr val="accent1"/>
            </a:fillRef>
            <a:effectRef idx="0">
              <a:schemeClr val="accent1"/>
            </a:effectRef>
            <a:fontRef idx="minor">
              <a:schemeClr val="tx1"/>
            </a:fontRef>
          </p:style>
        </p:cxnSp>
      </p:grpSp>
      <p:grpSp>
        <p:nvGrpSpPr>
          <p:cNvPr id="71" name="组合 70"/>
          <p:cNvGrpSpPr/>
          <p:nvPr/>
        </p:nvGrpSpPr>
        <p:grpSpPr>
          <a:xfrm>
            <a:off x="10254830" y="2772819"/>
            <a:ext cx="1528321" cy="302448"/>
            <a:chOff x="5796136" y="4189567"/>
            <a:chExt cx="1146539" cy="226895"/>
          </a:xfrm>
          <a:solidFill>
            <a:srgbClr val="9A0001"/>
          </a:solidFill>
          <a:effectLst/>
        </p:grpSpPr>
        <p:sp>
          <p:nvSpPr>
            <p:cNvPr id="72" name="流程图: 数据 9"/>
            <p:cNvSpPr/>
            <p:nvPr/>
          </p:nvSpPr>
          <p:spPr>
            <a:xfrm>
              <a:off x="5796136" y="4189567"/>
              <a:ext cx="156946" cy="226895"/>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1" fmla="*/ 0 w 18208"/>
                <a:gd name="connsiteY0-2" fmla="*/ 10042 h 10042"/>
                <a:gd name="connsiteX1-3" fmla="*/ 2000 w 18208"/>
                <a:gd name="connsiteY1-4" fmla="*/ 42 h 10042"/>
                <a:gd name="connsiteX2-5" fmla="*/ 18208 w 18208"/>
                <a:gd name="connsiteY2-6" fmla="*/ 0 h 10042"/>
                <a:gd name="connsiteX3-7" fmla="*/ 8000 w 18208"/>
                <a:gd name="connsiteY3-8" fmla="*/ 10042 h 10042"/>
                <a:gd name="connsiteX4-9" fmla="*/ 0 w 18208"/>
                <a:gd name="connsiteY4-10" fmla="*/ 10042 h 10042"/>
                <a:gd name="connsiteX0-11" fmla="*/ 0 w 18208"/>
                <a:gd name="connsiteY0-12" fmla="*/ 10042 h 10042"/>
                <a:gd name="connsiteX1-13" fmla="*/ 10498 w 18208"/>
                <a:gd name="connsiteY1-14" fmla="*/ 126 h 10042"/>
                <a:gd name="connsiteX2-15" fmla="*/ 18208 w 18208"/>
                <a:gd name="connsiteY2-16" fmla="*/ 0 h 10042"/>
                <a:gd name="connsiteX3-17" fmla="*/ 8000 w 18208"/>
                <a:gd name="connsiteY3-18" fmla="*/ 10042 h 10042"/>
                <a:gd name="connsiteX4-19" fmla="*/ 0 w 18208"/>
                <a:gd name="connsiteY4-20" fmla="*/ 10042 h 1004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8208" h="10042">
                  <a:moveTo>
                    <a:pt x="0" y="10042"/>
                  </a:moveTo>
                  <a:lnTo>
                    <a:pt x="10498" y="126"/>
                  </a:lnTo>
                  <a:lnTo>
                    <a:pt x="18208" y="0"/>
                  </a:lnTo>
                  <a:lnTo>
                    <a:pt x="8000" y="10042"/>
                  </a:lnTo>
                  <a:lnTo>
                    <a:pt x="0" y="10042"/>
                  </a:lnTo>
                  <a:close/>
                </a:path>
              </a:pathLst>
            </a:custGeom>
            <a:grpFill/>
            <a:ln>
              <a:solidFill>
                <a:srgbClr val="9A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prstClr val="white"/>
                </a:solidFill>
              </a:endParaRPr>
            </a:p>
          </p:txBody>
        </p:sp>
        <p:sp>
          <p:nvSpPr>
            <p:cNvPr id="73" name="流程图: 数据 9"/>
            <p:cNvSpPr/>
            <p:nvPr/>
          </p:nvSpPr>
          <p:spPr>
            <a:xfrm>
              <a:off x="5937506" y="4189567"/>
              <a:ext cx="156946" cy="226895"/>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1" fmla="*/ 0 w 18208"/>
                <a:gd name="connsiteY0-2" fmla="*/ 10042 h 10042"/>
                <a:gd name="connsiteX1-3" fmla="*/ 2000 w 18208"/>
                <a:gd name="connsiteY1-4" fmla="*/ 42 h 10042"/>
                <a:gd name="connsiteX2-5" fmla="*/ 18208 w 18208"/>
                <a:gd name="connsiteY2-6" fmla="*/ 0 h 10042"/>
                <a:gd name="connsiteX3-7" fmla="*/ 8000 w 18208"/>
                <a:gd name="connsiteY3-8" fmla="*/ 10042 h 10042"/>
                <a:gd name="connsiteX4-9" fmla="*/ 0 w 18208"/>
                <a:gd name="connsiteY4-10" fmla="*/ 10042 h 10042"/>
                <a:gd name="connsiteX0-11" fmla="*/ 0 w 18208"/>
                <a:gd name="connsiteY0-12" fmla="*/ 10042 h 10042"/>
                <a:gd name="connsiteX1-13" fmla="*/ 10498 w 18208"/>
                <a:gd name="connsiteY1-14" fmla="*/ 126 h 10042"/>
                <a:gd name="connsiteX2-15" fmla="*/ 18208 w 18208"/>
                <a:gd name="connsiteY2-16" fmla="*/ 0 h 10042"/>
                <a:gd name="connsiteX3-17" fmla="*/ 8000 w 18208"/>
                <a:gd name="connsiteY3-18" fmla="*/ 10042 h 10042"/>
                <a:gd name="connsiteX4-19" fmla="*/ 0 w 18208"/>
                <a:gd name="connsiteY4-20" fmla="*/ 10042 h 1004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8208" h="10042">
                  <a:moveTo>
                    <a:pt x="0" y="10042"/>
                  </a:moveTo>
                  <a:lnTo>
                    <a:pt x="10498" y="126"/>
                  </a:lnTo>
                  <a:lnTo>
                    <a:pt x="18208" y="0"/>
                  </a:lnTo>
                  <a:lnTo>
                    <a:pt x="8000" y="10042"/>
                  </a:lnTo>
                  <a:lnTo>
                    <a:pt x="0" y="10042"/>
                  </a:lnTo>
                  <a:close/>
                </a:path>
              </a:pathLst>
            </a:custGeom>
            <a:grpFill/>
            <a:ln>
              <a:solidFill>
                <a:srgbClr val="9A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prstClr val="white"/>
                </a:solidFill>
              </a:endParaRPr>
            </a:p>
          </p:txBody>
        </p:sp>
        <p:sp>
          <p:nvSpPr>
            <p:cNvPr id="74" name="流程图: 数据 9"/>
            <p:cNvSpPr/>
            <p:nvPr/>
          </p:nvSpPr>
          <p:spPr>
            <a:xfrm>
              <a:off x="6078876" y="4189567"/>
              <a:ext cx="156946" cy="226895"/>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1" fmla="*/ 0 w 18208"/>
                <a:gd name="connsiteY0-2" fmla="*/ 10042 h 10042"/>
                <a:gd name="connsiteX1-3" fmla="*/ 2000 w 18208"/>
                <a:gd name="connsiteY1-4" fmla="*/ 42 h 10042"/>
                <a:gd name="connsiteX2-5" fmla="*/ 18208 w 18208"/>
                <a:gd name="connsiteY2-6" fmla="*/ 0 h 10042"/>
                <a:gd name="connsiteX3-7" fmla="*/ 8000 w 18208"/>
                <a:gd name="connsiteY3-8" fmla="*/ 10042 h 10042"/>
                <a:gd name="connsiteX4-9" fmla="*/ 0 w 18208"/>
                <a:gd name="connsiteY4-10" fmla="*/ 10042 h 10042"/>
                <a:gd name="connsiteX0-11" fmla="*/ 0 w 18208"/>
                <a:gd name="connsiteY0-12" fmla="*/ 10042 h 10042"/>
                <a:gd name="connsiteX1-13" fmla="*/ 10498 w 18208"/>
                <a:gd name="connsiteY1-14" fmla="*/ 126 h 10042"/>
                <a:gd name="connsiteX2-15" fmla="*/ 18208 w 18208"/>
                <a:gd name="connsiteY2-16" fmla="*/ 0 h 10042"/>
                <a:gd name="connsiteX3-17" fmla="*/ 8000 w 18208"/>
                <a:gd name="connsiteY3-18" fmla="*/ 10042 h 10042"/>
                <a:gd name="connsiteX4-19" fmla="*/ 0 w 18208"/>
                <a:gd name="connsiteY4-20" fmla="*/ 10042 h 1004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8208" h="10042">
                  <a:moveTo>
                    <a:pt x="0" y="10042"/>
                  </a:moveTo>
                  <a:lnTo>
                    <a:pt x="10498" y="126"/>
                  </a:lnTo>
                  <a:lnTo>
                    <a:pt x="18208" y="0"/>
                  </a:lnTo>
                  <a:lnTo>
                    <a:pt x="8000" y="10042"/>
                  </a:lnTo>
                  <a:lnTo>
                    <a:pt x="0" y="10042"/>
                  </a:lnTo>
                  <a:close/>
                </a:path>
              </a:pathLst>
            </a:custGeom>
            <a:grpFill/>
            <a:ln>
              <a:solidFill>
                <a:srgbClr val="9A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prstClr val="white"/>
                </a:solidFill>
              </a:endParaRPr>
            </a:p>
          </p:txBody>
        </p:sp>
        <p:sp>
          <p:nvSpPr>
            <p:cNvPr id="75" name="流程图: 数据 9"/>
            <p:cNvSpPr/>
            <p:nvPr/>
          </p:nvSpPr>
          <p:spPr>
            <a:xfrm>
              <a:off x="6220246" y="4189567"/>
              <a:ext cx="156946" cy="226895"/>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1" fmla="*/ 0 w 18208"/>
                <a:gd name="connsiteY0-2" fmla="*/ 10042 h 10042"/>
                <a:gd name="connsiteX1-3" fmla="*/ 2000 w 18208"/>
                <a:gd name="connsiteY1-4" fmla="*/ 42 h 10042"/>
                <a:gd name="connsiteX2-5" fmla="*/ 18208 w 18208"/>
                <a:gd name="connsiteY2-6" fmla="*/ 0 h 10042"/>
                <a:gd name="connsiteX3-7" fmla="*/ 8000 w 18208"/>
                <a:gd name="connsiteY3-8" fmla="*/ 10042 h 10042"/>
                <a:gd name="connsiteX4-9" fmla="*/ 0 w 18208"/>
                <a:gd name="connsiteY4-10" fmla="*/ 10042 h 10042"/>
                <a:gd name="connsiteX0-11" fmla="*/ 0 w 18208"/>
                <a:gd name="connsiteY0-12" fmla="*/ 10042 h 10042"/>
                <a:gd name="connsiteX1-13" fmla="*/ 10498 w 18208"/>
                <a:gd name="connsiteY1-14" fmla="*/ 126 h 10042"/>
                <a:gd name="connsiteX2-15" fmla="*/ 18208 w 18208"/>
                <a:gd name="connsiteY2-16" fmla="*/ 0 h 10042"/>
                <a:gd name="connsiteX3-17" fmla="*/ 8000 w 18208"/>
                <a:gd name="connsiteY3-18" fmla="*/ 10042 h 10042"/>
                <a:gd name="connsiteX4-19" fmla="*/ 0 w 18208"/>
                <a:gd name="connsiteY4-20" fmla="*/ 10042 h 1004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8208" h="10042">
                  <a:moveTo>
                    <a:pt x="0" y="10042"/>
                  </a:moveTo>
                  <a:lnTo>
                    <a:pt x="10498" y="126"/>
                  </a:lnTo>
                  <a:lnTo>
                    <a:pt x="18208" y="0"/>
                  </a:lnTo>
                  <a:lnTo>
                    <a:pt x="8000" y="10042"/>
                  </a:lnTo>
                  <a:lnTo>
                    <a:pt x="0" y="10042"/>
                  </a:lnTo>
                  <a:close/>
                </a:path>
              </a:pathLst>
            </a:custGeom>
            <a:grpFill/>
            <a:ln>
              <a:solidFill>
                <a:srgbClr val="9A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dirty="0">
                <a:solidFill>
                  <a:prstClr val="white"/>
                </a:solidFill>
              </a:endParaRPr>
            </a:p>
          </p:txBody>
        </p:sp>
        <p:sp>
          <p:nvSpPr>
            <p:cNvPr id="76" name="流程图: 数据 9"/>
            <p:cNvSpPr/>
            <p:nvPr/>
          </p:nvSpPr>
          <p:spPr>
            <a:xfrm>
              <a:off x="6361616" y="4189567"/>
              <a:ext cx="156946" cy="226895"/>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1" fmla="*/ 0 w 18208"/>
                <a:gd name="connsiteY0-2" fmla="*/ 10042 h 10042"/>
                <a:gd name="connsiteX1-3" fmla="*/ 2000 w 18208"/>
                <a:gd name="connsiteY1-4" fmla="*/ 42 h 10042"/>
                <a:gd name="connsiteX2-5" fmla="*/ 18208 w 18208"/>
                <a:gd name="connsiteY2-6" fmla="*/ 0 h 10042"/>
                <a:gd name="connsiteX3-7" fmla="*/ 8000 w 18208"/>
                <a:gd name="connsiteY3-8" fmla="*/ 10042 h 10042"/>
                <a:gd name="connsiteX4-9" fmla="*/ 0 w 18208"/>
                <a:gd name="connsiteY4-10" fmla="*/ 10042 h 10042"/>
                <a:gd name="connsiteX0-11" fmla="*/ 0 w 18208"/>
                <a:gd name="connsiteY0-12" fmla="*/ 10042 h 10042"/>
                <a:gd name="connsiteX1-13" fmla="*/ 10498 w 18208"/>
                <a:gd name="connsiteY1-14" fmla="*/ 126 h 10042"/>
                <a:gd name="connsiteX2-15" fmla="*/ 18208 w 18208"/>
                <a:gd name="connsiteY2-16" fmla="*/ 0 h 10042"/>
                <a:gd name="connsiteX3-17" fmla="*/ 8000 w 18208"/>
                <a:gd name="connsiteY3-18" fmla="*/ 10042 h 10042"/>
                <a:gd name="connsiteX4-19" fmla="*/ 0 w 18208"/>
                <a:gd name="connsiteY4-20" fmla="*/ 10042 h 1004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8208" h="10042">
                  <a:moveTo>
                    <a:pt x="0" y="10042"/>
                  </a:moveTo>
                  <a:lnTo>
                    <a:pt x="10498" y="126"/>
                  </a:lnTo>
                  <a:lnTo>
                    <a:pt x="18208" y="0"/>
                  </a:lnTo>
                  <a:lnTo>
                    <a:pt x="8000" y="10042"/>
                  </a:lnTo>
                  <a:lnTo>
                    <a:pt x="0" y="10042"/>
                  </a:lnTo>
                  <a:close/>
                </a:path>
              </a:pathLst>
            </a:custGeom>
            <a:grpFill/>
            <a:ln>
              <a:solidFill>
                <a:srgbClr val="9A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prstClr val="white"/>
                </a:solidFill>
              </a:endParaRPr>
            </a:p>
          </p:txBody>
        </p:sp>
        <p:sp>
          <p:nvSpPr>
            <p:cNvPr id="77" name="流程图: 数据 9"/>
            <p:cNvSpPr/>
            <p:nvPr/>
          </p:nvSpPr>
          <p:spPr>
            <a:xfrm>
              <a:off x="6502986" y="4189567"/>
              <a:ext cx="156946" cy="226895"/>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1" fmla="*/ 0 w 18208"/>
                <a:gd name="connsiteY0-2" fmla="*/ 10042 h 10042"/>
                <a:gd name="connsiteX1-3" fmla="*/ 2000 w 18208"/>
                <a:gd name="connsiteY1-4" fmla="*/ 42 h 10042"/>
                <a:gd name="connsiteX2-5" fmla="*/ 18208 w 18208"/>
                <a:gd name="connsiteY2-6" fmla="*/ 0 h 10042"/>
                <a:gd name="connsiteX3-7" fmla="*/ 8000 w 18208"/>
                <a:gd name="connsiteY3-8" fmla="*/ 10042 h 10042"/>
                <a:gd name="connsiteX4-9" fmla="*/ 0 w 18208"/>
                <a:gd name="connsiteY4-10" fmla="*/ 10042 h 10042"/>
                <a:gd name="connsiteX0-11" fmla="*/ 0 w 18208"/>
                <a:gd name="connsiteY0-12" fmla="*/ 10042 h 10042"/>
                <a:gd name="connsiteX1-13" fmla="*/ 10498 w 18208"/>
                <a:gd name="connsiteY1-14" fmla="*/ 126 h 10042"/>
                <a:gd name="connsiteX2-15" fmla="*/ 18208 w 18208"/>
                <a:gd name="connsiteY2-16" fmla="*/ 0 h 10042"/>
                <a:gd name="connsiteX3-17" fmla="*/ 8000 w 18208"/>
                <a:gd name="connsiteY3-18" fmla="*/ 10042 h 10042"/>
                <a:gd name="connsiteX4-19" fmla="*/ 0 w 18208"/>
                <a:gd name="connsiteY4-20" fmla="*/ 10042 h 1004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8208" h="10042">
                  <a:moveTo>
                    <a:pt x="0" y="10042"/>
                  </a:moveTo>
                  <a:lnTo>
                    <a:pt x="10498" y="126"/>
                  </a:lnTo>
                  <a:lnTo>
                    <a:pt x="18208" y="0"/>
                  </a:lnTo>
                  <a:lnTo>
                    <a:pt x="8000" y="10042"/>
                  </a:lnTo>
                  <a:lnTo>
                    <a:pt x="0" y="10042"/>
                  </a:lnTo>
                  <a:close/>
                </a:path>
              </a:pathLst>
            </a:custGeom>
            <a:grpFill/>
            <a:ln>
              <a:solidFill>
                <a:srgbClr val="9A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prstClr val="white"/>
                </a:solidFill>
              </a:endParaRPr>
            </a:p>
          </p:txBody>
        </p:sp>
        <p:sp>
          <p:nvSpPr>
            <p:cNvPr id="78" name="流程图: 数据 9"/>
            <p:cNvSpPr/>
            <p:nvPr/>
          </p:nvSpPr>
          <p:spPr>
            <a:xfrm>
              <a:off x="6644356" y="4189567"/>
              <a:ext cx="156946" cy="226895"/>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1" fmla="*/ 0 w 18208"/>
                <a:gd name="connsiteY0-2" fmla="*/ 10042 h 10042"/>
                <a:gd name="connsiteX1-3" fmla="*/ 2000 w 18208"/>
                <a:gd name="connsiteY1-4" fmla="*/ 42 h 10042"/>
                <a:gd name="connsiteX2-5" fmla="*/ 18208 w 18208"/>
                <a:gd name="connsiteY2-6" fmla="*/ 0 h 10042"/>
                <a:gd name="connsiteX3-7" fmla="*/ 8000 w 18208"/>
                <a:gd name="connsiteY3-8" fmla="*/ 10042 h 10042"/>
                <a:gd name="connsiteX4-9" fmla="*/ 0 w 18208"/>
                <a:gd name="connsiteY4-10" fmla="*/ 10042 h 10042"/>
                <a:gd name="connsiteX0-11" fmla="*/ 0 w 18208"/>
                <a:gd name="connsiteY0-12" fmla="*/ 10042 h 10042"/>
                <a:gd name="connsiteX1-13" fmla="*/ 10498 w 18208"/>
                <a:gd name="connsiteY1-14" fmla="*/ 126 h 10042"/>
                <a:gd name="connsiteX2-15" fmla="*/ 18208 w 18208"/>
                <a:gd name="connsiteY2-16" fmla="*/ 0 h 10042"/>
                <a:gd name="connsiteX3-17" fmla="*/ 8000 w 18208"/>
                <a:gd name="connsiteY3-18" fmla="*/ 10042 h 10042"/>
                <a:gd name="connsiteX4-19" fmla="*/ 0 w 18208"/>
                <a:gd name="connsiteY4-20" fmla="*/ 10042 h 1004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8208" h="10042">
                  <a:moveTo>
                    <a:pt x="0" y="10042"/>
                  </a:moveTo>
                  <a:lnTo>
                    <a:pt x="10498" y="126"/>
                  </a:lnTo>
                  <a:lnTo>
                    <a:pt x="18208" y="0"/>
                  </a:lnTo>
                  <a:lnTo>
                    <a:pt x="8000" y="10042"/>
                  </a:lnTo>
                  <a:lnTo>
                    <a:pt x="0" y="10042"/>
                  </a:lnTo>
                  <a:close/>
                </a:path>
              </a:pathLst>
            </a:custGeom>
            <a:grpFill/>
            <a:ln>
              <a:solidFill>
                <a:srgbClr val="9A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prstClr val="white"/>
                </a:solidFill>
              </a:endParaRPr>
            </a:p>
          </p:txBody>
        </p:sp>
        <p:sp>
          <p:nvSpPr>
            <p:cNvPr id="79" name="流程图: 数据 9"/>
            <p:cNvSpPr/>
            <p:nvPr/>
          </p:nvSpPr>
          <p:spPr>
            <a:xfrm>
              <a:off x="6785729" y="4189567"/>
              <a:ext cx="156946" cy="226895"/>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1" fmla="*/ 0 w 18208"/>
                <a:gd name="connsiteY0-2" fmla="*/ 10042 h 10042"/>
                <a:gd name="connsiteX1-3" fmla="*/ 2000 w 18208"/>
                <a:gd name="connsiteY1-4" fmla="*/ 42 h 10042"/>
                <a:gd name="connsiteX2-5" fmla="*/ 18208 w 18208"/>
                <a:gd name="connsiteY2-6" fmla="*/ 0 h 10042"/>
                <a:gd name="connsiteX3-7" fmla="*/ 8000 w 18208"/>
                <a:gd name="connsiteY3-8" fmla="*/ 10042 h 10042"/>
                <a:gd name="connsiteX4-9" fmla="*/ 0 w 18208"/>
                <a:gd name="connsiteY4-10" fmla="*/ 10042 h 10042"/>
                <a:gd name="connsiteX0-11" fmla="*/ 0 w 18208"/>
                <a:gd name="connsiteY0-12" fmla="*/ 10042 h 10042"/>
                <a:gd name="connsiteX1-13" fmla="*/ 10498 w 18208"/>
                <a:gd name="connsiteY1-14" fmla="*/ 126 h 10042"/>
                <a:gd name="connsiteX2-15" fmla="*/ 18208 w 18208"/>
                <a:gd name="connsiteY2-16" fmla="*/ 0 h 10042"/>
                <a:gd name="connsiteX3-17" fmla="*/ 8000 w 18208"/>
                <a:gd name="connsiteY3-18" fmla="*/ 10042 h 10042"/>
                <a:gd name="connsiteX4-19" fmla="*/ 0 w 18208"/>
                <a:gd name="connsiteY4-20" fmla="*/ 10042 h 1004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8208" h="10042">
                  <a:moveTo>
                    <a:pt x="0" y="10042"/>
                  </a:moveTo>
                  <a:lnTo>
                    <a:pt x="10498" y="126"/>
                  </a:lnTo>
                  <a:lnTo>
                    <a:pt x="18208" y="0"/>
                  </a:lnTo>
                  <a:lnTo>
                    <a:pt x="8000" y="10042"/>
                  </a:lnTo>
                  <a:lnTo>
                    <a:pt x="0" y="10042"/>
                  </a:lnTo>
                  <a:close/>
                </a:path>
              </a:pathLst>
            </a:custGeom>
            <a:grpFill/>
            <a:ln>
              <a:solidFill>
                <a:srgbClr val="9A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prstClr val="white"/>
                </a:solidFill>
              </a:endParaRPr>
            </a:p>
          </p:txBody>
        </p:sp>
      </p:grpSp>
      <p:cxnSp>
        <p:nvCxnSpPr>
          <p:cNvPr id="80" name="直接连接符 92"/>
          <p:cNvCxnSpPr/>
          <p:nvPr/>
        </p:nvCxnSpPr>
        <p:spPr>
          <a:xfrm>
            <a:off x="5313328" y="2924043"/>
            <a:ext cx="4726249" cy="0"/>
          </a:xfrm>
          <a:prstGeom prst="line">
            <a:avLst/>
          </a:prstGeom>
          <a:ln w="38100">
            <a:solidFill>
              <a:srgbClr val="9A0001"/>
            </a:solidFill>
          </a:ln>
          <a:effectLst/>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9911444" y="545564"/>
            <a:ext cx="1836080" cy="512545"/>
          </a:xfrm>
          <a:prstGeom prst="rect">
            <a:avLst/>
          </a:prstGeom>
        </p:spPr>
      </p:pic>
      <p:sp>
        <p:nvSpPr>
          <p:cNvPr id="5" name="灯片编号占位符 4"/>
          <p:cNvSpPr>
            <a:spLocks noGrp="1"/>
          </p:cNvSpPr>
          <p:nvPr>
            <p:ph type="sldNum" sz="quarter" idx="12"/>
          </p:nvPr>
        </p:nvSpPr>
        <p:spPr/>
        <p:txBody>
          <a:bodyPr/>
          <a:lstStyle/>
          <a:p>
            <a:fld id="{3505B016-64E1-4432-88BD-C1FDDF8765EC}"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959485" y="535305"/>
            <a:ext cx="5608320" cy="645160"/>
          </a:xfrm>
          <a:prstGeom prst="rect">
            <a:avLst/>
          </a:prstGeom>
          <a:noFill/>
        </p:spPr>
        <p:txBody>
          <a:bodyPr wrap="none" rtlCol="0">
            <a:spAutoFit/>
          </a:bodyPr>
          <a:lstStyle/>
          <a:p>
            <a:r>
              <a:rPr lang="en-US" altLang="zh-CN" sz="3600" dirty="0">
                <a:latin typeface="方正粗黑宋简体" panose="02000000000000000000" pitchFamily="2" charset="-122"/>
                <a:ea typeface="方正粗黑宋简体" panose="02000000000000000000" pitchFamily="2" charset="-122"/>
                <a:cs typeface="字魂105号-简雅黑" panose="00000500000000000000" pitchFamily="2" charset="-122"/>
              </a:rPr>
              <a:t>LasVegas &amp; </a:t>
            </a:r>
            <a:r>
              <a:rPr lang="en-US" altLang="zh-CN" sz="3600" dirty="0">
                <a:latin typeface="方正粗黑宋简体" panose="02000000000000000000" pitchFamily="2" charset="-122"/>
                <a:ea typeface="方正粗黑宋简体" panose="02000000000000000000" pitchFamily="2" charset="-122"/>
                <a:cs typeface="字魂105号-简雅黑" panose="00000500000000000000" pitchFamily="2" charset="-122"/>
              </a:rPr>
              <a:t>Monte Carlo</a:t>
            </a:r>
            <a:endParaRPr lang="en-US" altLang="zh-CN" sz="3600" dirty="0">
              <a:latin typeface="方正粗黑宋简体" panose="02000000000000000000" pitchFamily="2" charset="-122"/>
              <a:ea typeface="方正粗黑宋简体" panose="02000000000000000000" pitchFamily="2" charset="-122"/>
              <a:cs typeface="字魂105号-简雅黑" panose="00000500000000000000" pitchFamily="2" charset="-122"/>
            </a:endParaRPr>
          </a:p>
        </p:txBody>
      </p:sp>
      <p:sp>
        <p:nvSpPr>
          <p:cNvPr id="5" name="矩形 4"/>
          <p:cNvSpPr/>
          <p:nvPr/>
        </p:nvSpPr>
        <p:spPr>
          <a:xfrm>
            <a:off x="0" y="462703"/>
            <a:ext cx="794456" cy="738664"/>
          </a:xfrm>
          <a:prstGeom prst="rect">
            <a:avLst/>
          </a:prstGeom>
          <a:solidFill>
            <a:srgbClr val="9A00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67" name="图片 6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9911444" y="545564"/>
            <a:ext cx="1836080" cy="512545"/>
          </a:xfrm>
          <a:prstGeom prst="rect">
            <a:avLst/>
          </a:prstGeom>
        </p:spPr>
      </p:pic>
      <p:sp>
        <p:nvSpPr>
          <p:cNvPr id="18" name="矩形 17"/>
          <p:cNvSpPr/>
          <p:nvPr/>
        </p:nvSpPr>
        <p:spPr>
          <a:xfrm flipV="1">
            <a:off x="7529454" y="6772905"/>
            <a:ext cx="4682001" cy="128741"/>
          </a:xfrm>
          <a:prstGeom prst="rect">
            <a:avLst/>
          </a:prstGeom>
          <a:solidFill>
            <a:srgbClr val="9A00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灯片编号占位符 7"/>
          <p:cNvSpPr>
            <a:spLocks noGrp="1"/>
          </p:cNvSpPr>
          <p:nvPr>
            <p:ph type="sldNum" sz="quarter" idx="12"/>
          </p:nvPr>
        </p:nvSpPr>
        <p:spPr/>
        <p:txBody>
          <a:bodyPr/>
          <a:lstStyle/>
          <a:p>
            <a:fld id="{3505B016-64E1-4432-88BD-C1FDDF8765EC}" type="slidenum">
              <a:rPr lang="zh-CN" altLang="en-US" smtClean="0"/>
            </a:fld>
            <a:endParaRPr lang="zh-CN" altLang="en-US"/>
          </a:p>
        </p:txBody>
      </p:sp>
      <p:sp>
        <p:nvSpPr>
          <p:cNvPr id="9" name="文本框 8"/>
          <p:cNvSpPr txBox="1"/>
          <p:nvPr/>
        </p:nvSpPr>
        <p:spPr>
          <a:xfrm>
            <a:off x="793750" y="1410970"/>
            <a:ext cx="10560050" cy="4702810"/>
          </a:xfrm>
          <a:prstGeom prst="rect">
            <a:avLst/>
          </a:prstGeom>
          <a:noFill/>
        </p:spPr>
        <p:txBody>
          <a:bodyPr wrap="square" rtlCol="0">
            <a:noAutofit/>
          </a:bodyPr>
          <a:p>
            <a:pPr marL="342900" indent="-342900" fontAlgn="auto">
              <a:lnSpc>
                <a:spcPct val="120000"/>
              </a:lnSpc>
              <a:buSzPct val="75000"/>
              <a:buFont typeface="Wingdings" panose="05000000000000000000" charset="0"/>
              <a:buChar char="l"/>
            </a:pPr>
            <a:r>
              <a:rPr lang="zh-CN" altLang="en-US" sz="2400">
                <a:latin typeface="Cambria Math" panose="02040503050406030204" charset="0"/>
                <a:ea typeface="宋体" panose="02010600030101010101" pitchFamily="2" charset="-122"/>
                <a:cs typeface="Cambria Math" panose="02040503050406030204" charset="0"/>
              </a:rPr>
              <a:t>拉斯维加斯算法：</a:t>
            </a:r>
            <a:endParaRPr lang="zh-CN" altLang="en-US" sz="2400">
              <a:latin typeface="Cambria Math" panose="02040503050406030204" charset="0"/>
              <a:ea typeface="宋体" panose="02010600030101010101" pitchFamily="2" charset="-122"/>
              <a:cs typeface="Cambria Math" panose="02040503050406030204" charset="0"/>
            </a:endParaRPr>
          </a:p>
          <a:p>
            <a:pPr lvl="2" indent="-342900" fontAlgn="auto">
              <a:lnSpc>
                <a:spcPct val="120000"/>
              </a:lnSpc>
              <a:buSzPct val="75000"/>
              <a:buFont typeface="Wingdings" panose="05000000000000000000" charset="0"/>
              <a:buChar char="l"/>
            </a:pPr>
            <a:r>
              <a:rPr lang="zh-CN" altLang="en-US" sz="2400">
                <a:latin typeface="Cambria Math" panose="02040503050406030204" charset="0"/>
                <a:ea typeface="宋体" panose="02010600030101010101" pitchFamily="2" charset="-122"/>
                <a:cs typeface="Cambria Math" panose="02040503050406030204" charset="0"/>
              </a:rPr>
              <a:t>总是给出正确答案或根本不给出答案的随机算法。</a:t>
            </a:r>
            <a:r>
              <a:rPr lang="zh-CN" altLang="en-US" sz="2400">
                <a:latin typeface="Cambria Math" panose="02040503050406030204" charset="0"/>
                <a:ea typeface="宋体" panose="02010600030101010101" pitchFamily="2" charset="-122"/>
                <a:cs typeface="Cambria Math" panose="02040503050406030204" charset="0"/>
                <a:sym typeface="+mn-ea"/>
              </a:rPr>
              <a:t>一次运行可能得不到解；</a:t>
            </a:r>
            <a:r>
              <a:rPr lang="zh-CN" altLang="en-US" sz="2400" b="1">
                <a:latin typeface="Cambria Math" panose="02040503050406030204" charset="0"/>
                <a:ea typeface="宋体" panose="02010600030101010101" pitchFamily="2" charset="-122"/>
                <a:cs typeface="Cambria Math" panose="02040503050406030204" charset="0"/>
                <a:sym typeface="+mn-ea"/>
              </a:rPr>
              <a:t>若得到解，则解一定是正确的</a:t>
            </a:r>
            <a:r>
              <a:rPr lang="zh-CN" altLang="en-US" sz="2400">
                <a:latin typeface="Cambria Math" panose="02040503050406030204" charset="0"/>
                <a:ea typeface="宋体" panose="02010600030101010101" pitchFamily="2" charset="-122"/>
                <a:cs typeface="Cambria Math" panose="02040503050406030204" charset="0"/>
                <a:sym typeface="+mn-ea"/>
              </a:rPr>
              <a:t>。</a:t>
            </a:r>
            <a:endParaRPr lang="zh-CN" altLang="en-US" sz="2400">
              <a:latin typeface="Cambria Math" panose="02040503050406030204" charset="0"/>
              <a:ea typeface="宋体" panose="02010600030101010101" pitchFamily="2" charset="-122"/>
              <a:cs typeface="Cambria Math" panose="02040503050406030204" charset="0"/>
            </a:endParaRPr>
          </a:p>
          <a:p>
            <a:pPr marL="800100" lvl="1" indent="-342900" fontAlgn="auto">
              <a:lnSpc>
                <a:spcPct val="120000"/>
              </a:lnSpc>
              <a:buSzPct val="75000"/>
              <a:buFont typeface="Wingdings" panose="05000000000000000000" charset="0"/>
              <a:buChar char="l"/>
            </a:pPr>
            <a:r>
              <a:rPr lang="zh-CN" altLang="en-US" sz="2400">
                <a:latin typeface="Cambria Math" panose="02040503050406030204" charset="0"/>
                <a:ea typeface="宋体" panose="02010600030101010101" pitchFamily="2" charset="-122"/>
                <a:cs typeface="Cambria Math" panose="02040503050406030204" charset="0"/>
              </a:rPr>
              <a:t>通过修改确定性算法得到，一般</a:t>
            </a:r>
            <a:r>
              <a:rPr lang="zh-CN" altLang="en-US" sz="2400" b="1">
                <a:latin typeface="Cambria Math" panose="02040503050406030204" charset="0"/>
                <a:ea typeface="宋体" panose="02010600030101010101" pitchFamily="2" charset="-122"/>
                <a:cs typeface="Cambria Math" panose="02040503050406030204" charset="0"/>
              </a:rPr>
              <a:t>将算法的某步的确定型选择变成随机选择</a:t>
            </a:r>
            <a:r>
              <a:rPr lang="zh-CN" altLang="en-US" sz="2400">
                <a:latin typeface="Cambria Math" panose="02040503050406030204" charset="0"/>
                <a:ea typeface="宋体" panose="02010600030101010101" pitchFamily="2" charset="-122"/>
                <a:cs typeface="Cambria Math" panose="02040503050406030204" charset="0"/>
              </a:rPr>
              <a:t>，</a:t>
            </a:r>
            <a:r>
              <a:rPr lang="zh-CN" altLang="en-US" sz="2400">
                <a:latin typeface="Cambria Math" panose="02040503050406030204" charset="0"/>
                <a:ea typeface="宋体" panose="02010600030101010101" pitchFamily="2" charset="-122"/>
                <a:cs typeface="Cambria Math" panose="02040503050406030204" charset="0"/>
                <a:sym typeface="+mn-ea"/>
              </a:rPr>
              <a:t>可能改进确定型算法平均情况下的时间复杂度。</a:t>
            </a:r>
            <a:endParaRPr lang="zh-CN" altLang="en-US" sz="2400">
              <a:latin typeface="Cambria Math" panose="02040503050406030204" charset="0"/>
              <a:ea typeface="宋体" panose="02010600030101010101" pitchFamily="2" charset="-122"/>
              <a:cs typeface="Cambria Math" panose="02040503050406030204" charset="0"/>
              <a:sym typeface="+mn-ea"/>
            </a:endParaRPr>
          </a:p>
          <a:p>
            <a:pPr marL="800100" lvl="1" indent="-342900" fontAlgn="auto">
              <a:lnSpc>
                <a:spcPct val="120000"/>
              </a:lnSpc>
              <a:buSzPct val="75000"/>
              <a:buFont typeface="Wingdings" panose="05000000000000000000" charset="0"/>
              <a:buChar char="l"/>
            </a:pPr>
            <a:r>
              <a:rPr lang="zh-CN" altLang="en-US" sz="2400">
                <a:latin typeface="Cambria Math" panose="02040503050406030204" charset="0"/>
                <a:ea typeface="宋体" panose="02010600030101010101" pitchFamily="2" charset="-122"/>
                <a:cs typeface="Cambria Math" panose="02040503050406030204" charset="0"/>
              </a:rPr>
              <a:t>有效的</a:t>
            </a:r>
            <a:r>
              <a:rPr lang="en-US" altLang="zh-CN" sz="2400">
                <a:latin typeface="Cambria Math" panose="02040503050406030204" charset="0"/>
                <a:ea typeface="宋体" panose="02010600030101010101" pitchFamily="2" charset="-122"/>
                <a:cs typeface="Cambria Math" panose="02040503050406030204" charset="0"/>
              </a:rPr>
              <a:t> LasVegas </a:t>
            </a:r>
            <a:r>
              <a:rPr lang="zh-CN" altLang="en-US" sz="2400">
                <a:latin typeface="Cambria Math" panose="02040503050406030204" charset="0"/>
                <a:ea typeface="宋体" panose="02010600030101010101" pitchFamily="2" charset="-122"/>
                <a:cs typeface="Cambria Math" panose="02040503050406030204" charset="0"/>
              </a:rPr>
              <a:t>算法：</a:t>
            </a:r>
            <a:r>
              <a:rPr lang="zh-CN" altLang="en-US" sz="2400" b="1">
                <a:latin typeface="Cambria Math" panose="02040503050406030204" charset="0"/>
                <a:ea typeface="宋体" panose="02010600030101010101" pitchFamily="2" charset="-122"/>
                <a:cs typeface="Cambria Math" panose="02040503050406030204" charset="0"/>
              </a:rPr>
              <a:t>期望运行时间是输入</a:t>
            </a:r>
            <a:r>
              <a:rPr lang="zh-CN" altLang="en-US" sz="2400" b="1">
                <a:latin typeface="Cambria Math" panose="02040503050406030204" charset="0"/>
                <a:ea typeface="宋体" panose="02010600030101010101" pitchFamily="2" charset="-122"/>
                <a:cs typeface="Cambria Math" panose="02040503050406030204" charset="0"/>
              </a:rPr>
              <a:t>规模的多项式</a:t>
            </a:r>
            <a:endParaRPr lang="zh-CN" altLang="en-US" sz="2400">
              <a:latin typeface="Cambria Math" panose="02040503050406030204" charset="0"/>
              <a:ea typeface="宋体" panose="02010600030101010101" pitchFamily="2" charset="-122"/>
              <a:cs typeface="Cambria Math" panose="02040503050406030204" charset="0"/>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959485" y="535305"/>
            <a:ext cx="5608320" cy="645160"/>
          </a:xfrm>
          <a:prstGeom prst="rect">
            <a:avLst/>
          </a:prstGeom>
          <a:noFill/>
        </p:spPr>
        <p:txBody>
          <a:bodyPr wrap="none" rtlCol="0">
            <a:spAutoFit/>
          </a:bodyPr>
          <a:lstStyle/>
          <a:p>
            <a:r>
              <a:rPr lang="en-US" altLang="zh-CN" sz="3600" dirty="0">
                <a:latin typeface="方正粗黑宋简体" panose="02000000000000000000" pitchFamily="2" charset="-122"/>
                <a:ea typeface="方正粗黑宋简体" panose="02000000000000000000" pitchFamily="2" charset="-122"/>
                <a:cs typeface="字魂105号-简雅黑" panose="00000500000000000000" pitchFamily="2" charset="-122"/>
              </a:rPr>
              <a:t>LasVegas &amp; </a:t>
            </a:r>
            <a:r>
              <a:rPr lang="en-US" altLang="zh-CN" sz="3600" dirty="0">
                <a:latin typeface="方正粗黑宋简体" panose="02000000000000000000" pitchFamily="2" charset="-122"/>
                <a:ea typeface="方正粗黑宋简体" panose="02000000000000000000" pitchFamily="2" charset="-122"/>
                <a:cs typeface="字魂105号-简雅黑" panose="00000500000000000000" pitchFamily="2" charset="-122"/>
              </a:rPr>
              <a:t>Monte Carlo</a:t>
            </a:r>
            <a:endParaRPr lang="en-US" altLang="zh-CN" sz="3600" dirty="0">
              <a:latin typeface="方正粗黑宋简体" panose="02000000000000000000" pitchFamily="2" charset="-122"/>
              <a:ea typeface="方正粗黑宋简体" panose="02000000000000000000" pitchFamily="2" charset="-122"/>
              <a:cs typeface="字魂105号-简雅黑" panose="00000500000000000000" pitchFamily="2" charset="-122"/>
            </a:endParaRPr>
          </a:p>
        </p:txBody>
      </p:sp>
      <p:sp>
        <p:nvSpPr>
          <p:cNvPr id="5" name="矩形 4"/>
          <p:cNvSpPr/>
          <p:nvPr/>
        </p:nvSpPr>
        <p:spPr>
          <a:xfrm>
            <a:off x="0" y="462703"/>
            <a:ext cx="794456" cy="738664"/>
          </a:xfrm>
          <a:prstGeom prst="rect">
            <a:avLst/>
          </a:prstGeom>
          <a:solidFill>
            <a:srgbClr val="9A00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67" name="图片 6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9911444" y="545564"/>
            <a:ext cx="1836080" cy="512545"/>
          </a:xfrm>
          <a:prstGeom prst="rect">
            <a:avLst/>
          </a:prstGeom>
        </p:spPr>
      </p:pic>
      <p:sp>
        <p:nvSpPr>
          <p:cNvPr id="18" name="矩形 17"/>
          <p:cNvSpPr/>
          <p:nvPr/>
        </p:nvSpPr>
        <p:spPr>
          <a:xfrm flipV="1">
            <a:off x="7529454" y="6772905"/>
            <a:ext cx="4682001" cy="128741"/>
          </a:xfrm>
          <a:prstGeom prst="rect">
            <a:avLst/>
          </a:prstGeom>
          <a:solidFill>
            <a:srgbClr val="9A00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灯片编号占位符 7"/>
          <p:cNvSpPr>
            <a:spLocks noGrp="1"/>
          </p:cNvSpPr>
          <p:nvPr>
            <p:ph type="sldNum" sz="quarter" idx="12"/>
          </p:nvPr>
        </p:nvSpPr>
        <p:spPr/>
        <p:txBody>
          <a:bodyPr/>
          <a:lstStyle/>
          <a:p>
            <a:fld id="{3505B016-64E1-4432-88BD-C1FDDF8765EC}" type="slidenum">
              <a:rPr lang="zh-CN" altLang="en-US" smtClean="0"/>
            </a:fld>
            <a:endParaRPr lang="zh-CN" altLang="en-US"/>
          </a:p>
        </p:txBody>
      </p:sp>
      <p:sp>
        <p:nvSpPr>
          <p:cNvPr id="9" name="文本框 8"/>
          <p:cNvSpPr txBox="1"/>
          <p:nvPr/>
        </p:nvSpPr>
        <p:spPr>
          <a:xfrm>
            <a:off x="793750" y="1410970"/>
            <a:ext cx="10560050" cy="4702810"/>
          </a:xfrm>
          <a:prstGeom prst="rect">
            <a:avLst/>
          </a:prstGeom>
          <a:noFill/>
        </p:spPr>
        <p:txBody>
          <a:bodyPr wrap="square" rtlCol="0">
            <a:noAutofit/>
          </a:bodyPr>
          <a:p>
            <a:pPr marL="342900" indent="-342900" fontAlgn="auto">
              <a:lnSpc>
                <a:spcPct val="120000"/>
              </a:lnSpc>
              <a:buSzPct val="75000"/>
              <a:buFont typeface="Wingdings" panose="05000000000000000000" charset="0"/>
              <a:buChar char="l"/>
            </a:pPr>
            <a:r>
              <a:rPr lang="zh-CN" altLang="en-US" sz="2400">
                <a:latin typeface="Cambria Math" panose="02040503050406030204" charset="0"/>
                <a:ea typeface="宋体" panose="02010600030101010101" pitchFamily="2" charset="-122"/>
                <a:cs typeface="Cambria Math" panose="02040503050406030204" charset="0"/>
                <a:sym typeface="+mn-ea"/>
              </a:rPr>
              <a:t>蒙特卡罗算法：</a:t>
            </a:r>
            <a:endParaRPr lang="zh-CN" altLang="en-US" sz="2400">
              <a:latin typeface="Cambria Math" panose="02040503050406030204" charset="0"/>
              <a:ea typeface="宋体" panose="02010600030101010101" pitchFamily="2" charset="-122"/>
              <a:cs typeface="Cambria Math" panose="02040503050406030204" charset="0"/>
              <a:sym typeface="+mn-ea"/>
            </a:endParaRPr>
          </a:p>
          <a:p>
            <a:pPr marL="800100" lvl="1" indent="-342900" fontAlgn="auto">
              <a:lnSpc>
                <a:spcPct val="120000"/>
              </a:lnSpc>
              <a:buSzPct val="75000"/>
              <a:buFont typeface="Wingdings" panose="05000000000000000000" charset="0"/>
              <a:buChar char="l"/>
            </a:pPr>
            <a:r>
              <a:rPr lang="zh-CN" altLang="en-US" sz="2400">
                <a:latin typeface="Cambria Math" panose="02040503050406030204" charset="0"/>
                <a:ea typeface="宋体" panose="02010600030101010101" pitchFamily="2" charset="-122"/>
                <a:cs typeface="Cambria Math" panose="02040503050406030204" charset="0"/>
                <a:sym typeface="+mn-ea"/>
              </a:rPr>
              <a:t>它</a:t>
            </a:r>
            <a:r>
              <a:rPr lang="zh-CN" altLang="en-US" sz="2400" b="1">
                <a:latin typeface="Cambria Math" panose="02040503050406030204" charset="0"/>
                <a:ea typeface="宋体" panose="02010600030101010101" pitchFamily="2" charset="-122"/>
                <a:cs typeface="Cambria Math" panose="02040503050406030204" charset="0"/>
                <a:sym typeface="+mn-ea"/>
              </a:rPr>
              <a:t>总是给出一个答案</a:t>
            </a:r>
            <a:r>
              <a:rPr lang="zh-CN" altLang="en-US" sz="2400">
                <a:latin typeface="Cambria Math" panose="02040503050406030204" charset="0"/>
                <a:ea typeface="宋体" panose="02010600030101010101" pitchFamily="2" charset="-122"/>
                <a:cs typeface="Cambria Math" panose="02040503050406030204" charset="0"/>
                <a:sym typeface="+mn-ea"/>
              </a:rPr>
              <a:t>，但有时</a:t>
            </a:r>
            <a:r>
              <a:rPr lang="zh-CN" altLang="en-US" sz="2400" b="1">
                <a:latin typeface="Cambria Math" panose="02040503050406030204" charset="0"/>
                <a:ea typeface="宋体" panose="02010600030101010101" pitchFamily="2" charset="-122"/>
                <a:cs typeface="Cambria Math" panose="02040503050406030204" charset="0"/>
                <a:sym typeface="+mn-ea"/>
              </a:rPr>
              <a:t>可能会产生一个不正确的答案</a:t>
            </a:r>
            <a:r>
              <a:rPr lang="zh-CN" altLang="en-US" sz="2400">
                <a:latin typeface="Cambria Math" panose="02040503050406030204" charset="0"/>
                <a:ea typeface="宋体" panose="02010600030101010101" pitchFamily="2" charset="-122"/>
                <a:cs typeface="Cambria Math" panose="02040503050406030204" charset="0"/>
                <a:sym typeface="+mn-ea"/>
              </a:rPr>
              <a:t>。</a:t>
            </a:r>
            <a:endParaRPr lang="zh-CN" altLang="en-US" sz="2400">
              <a:latin typeface="Cambria Math" panose="02040503050406030204" charset="0"/>
              <a:ea typeface="宋体" panose="02010600030101010101" pitchFamily="2" charset="-122"/>
              <a:cs typeface="Cambria Math" panose="02040503050406030204" charset="0"/>
              <a:sym typeface="+mn-ea"/>
            </a:endParaRPr>
          </a:p>
          <a:p>
            <a:pPr marL="800100" lvl="1" indent="-342900" fontAlgn="auto">
              <a:lnSpc>
                <a:spcPct val="120000"/>
              </a:lnSpc>
              <a:buSzPct val="75000"/>
              <a:buFont typeface="Wingdings" panose="05000000000000000000" charset="0"/>
              <a:buChar char="l"/>
            </a:pPr>
            <a:r>
              <a:rPr lang="zh-CN" altLang="en-US" sz="2400">
                <a:latin typeface="Cambria Math" panose="02040503050406030204" charset="0"/>
                <a:ea typeface="宋体" panose="02010600030101010101" pitchFamily="2" charset="-122"/>
                <a:cs typeface="Cambria Math" panose="02040503050406030204" charset="0"/>
                <a:sym typeface="+mn-ea"/>
              </a:rPr>
              <a:t>其运行时间和出错概率都是随机变量，通常需要分析算法的出错概率。</a:t>
            </a:r>
            <a:endParaRPr lang="en-US" altLang="zh-CN" sz="2400">
              <a:latin typeface="Cambria Math" panose="02040503050406030204" charset="0"/>
              <a:ea typeface="宋体" panose="02010600030101010101" pitchFamily="2" charset="-122"/>
              <a:cs typeface="Cambria Math" panose="02040503050406030204" charset="0"/>
            </a:endParaRPr>
          </a:p>
          <a:p>
            <a:pPr marL="800100" lvl="1" indent="-342900" fontAlgn="auto">
              <a:lnSpc>
                <a:spcPct val="120000"/>
              </a:lnSpc>
              <a:buSzPct val="75000"/>
              <a:buFont typeface="Wingdings" panose="05000000000000000000" charset="0"/>
              <a:buChar char="l"/>
            </a:pPr>
            <a:r>
              <a:rPr lang="zh-CN" altLang="en-US" sz="2400">
                <a:latin typeface="Cambria Math" panose="02040503050406030204" charset="0"/>
                <a:ea typeface="宋体" panose="02010600030101010101" pitchFamily="2" charset="-122"/>
                <a:cs typeface="Cambria Math" panose="02040503050406030204" charset="0"/>
                <a:sym typeface="+mn-ea"/>
              </a:rPr>
              <a:t>然而，通过在</a:t>
            </a:r>
            <a:r>
              <a:rPr lang="zh-CN" altLang="en-US" sz="2400" b="1">
                <a:latin typeface="Cambria Math" panose="02040503050406030204" charset="0"/>
                <a:ea typeface="宋体" panose="02010600030101010101" pitchFamily="2" charset="-122"/>
                <a:cs typeface="Cambria Math" panose="02040503050406030204" charset="0"/>
                <a:sym typeface="+mn-ea"/>
              </a:rPr>
              <a:t>每次运行</a:t>
            </a:r>
            <a:r>
              <a:rPr lang="zh-CN" altLang="en-US" sz="2400">
                <a:latin typeface="Cambria Math" panose="02040503050406030204" charset="0"/>
                <a:ea typeface="宋体" panose="02010600030101010101" pitchFamily="2" charset="-122"/>
                <a:cs typeface="Cambria Math" panose="02040503050406030204" charset="0"/>
                <a:sym typeface="+mn-ea"/>
              </a:rPr>
              <a:t>中使用</a:t>
            </a:r>
            <a:r>
              <a:rPr lang="zh-CN" altLang="en-US" sz="2400" b="1">
                <a:latin typeface="Cambria Math" panose="02040503050406030204" charset="0"/>
                <a:ea typeface="宋体" panose="02010600030101010101" pitchFamily="2" charset="-122"/>
                <a:cs typeface="Cambria Math" panose="02040503050406030204" charset="0"/>
                <a:sym typeface="+mn-ea"/>
              </a:rPr>
              <a:t>独立的随机选择重复运行</a:t>
            </a:r>
            <a:r>
              <a:rPr lang="zh-CN" altLang="en-US" sz="2400">
                <a:latin typeface="Cambria Math" panose="02040503050406030204" charset="0"/>
                <a:ea typeface="宋体" panose="02010600030101010101" pitchFamily="2" charset="-122"/>
                <a:cs typeface="Cambria Math" panose="02040503050406030204" charset="0"/>
                <a:sym typeface="+mn-ea"/>
              </a:rPr>
              <a:t>该算法，产生错误答案的概率可以变得</a:t>
            </a:r>
            <a:r>
              <a:rPr lang="zh-CN" altLang="en-US" sz="2400">
                <a:latin typeface="Cambria Math" panose="02040503050406030204" charset="0"/>
                <a:ea typeface="宋体" panose="02010600030101010101" pitchFamily="2" charset="-122"/>
                <a:cs typeface="Cambria Math" panose="02040503050406030204" charset="0"/>
                <a:sym typeface="+mn-ea"/>
              </a:rPr>
              <a:t>非常小。</a:t>
            </a:r>
            <a:endParaRPr lang="zh-CN" altLang="en-US" sz="2400">
              <a:latin typeface="Cambria Math" panose="02040503050406030204" charset="0"/>
              <a:ea typeface="宋体" panose="02010600030101010101" pitchFamily="2" charset="-122"/>
              <a:cs typeface="Cambria Math" panose="02040503050406030204" charset="0"/>
              <a:sym typeface="+mn-ea"/>
            </a:endParaRPr>
          </a:p>
          <a:p>
            <a:pPr marL="800100" lvl="1" indent="-342900" fontAlgn="auto">
              <a:lnSpc>
                <a:spcPct val="120000"/>
              </a:lnSpc>
              <a:buSzPct val="75000"/>
              <a:buFont typeface="Wingdings" panose="05000000000000000000" charset="0"/>
              <a:buChar char="l"/>
            </a:pPr>
            <a:r>
              <a:rPr lang="zh-CN" altLang="en-US" sz="2400">
                <a:latin typeface="Cambria Math" panose="02040503050406030204" charset="0"/>
                <a:ea typeface="宋体" panose="02010600030101010101" pitchFamily="2" charset="-122"/>
                <a:cs typeface="Cambria Math" panose="02040503050406030204" charset="0"/>
                <a:sym typeface="+mn-ea"/>
              </a:rPr>
              <a:t>有效的蒙特卡洛型算法：</a:t>
            </a:r>
            <a:r>
              <a:rPr lang="zh-CN" altLang="en-US" sz="2400">
                <a:latin typeface="Cambria Math" panose="02040503050406030204" charset="0"/>
                <a:ea typeface="宋体" panose="02010600030101010101" pitchFamily="2" charset="-122"/>
                <a:cs typeface="Cambria Math" panose="02040503050406030204" charset="0"/>
              </a:rPr>
              <a:t>多项式时间内运行且出错概率不超过</a:t>
            </a:r>
            <a:r>
              <a:rPr lang="en-US" altLang="zh-CN" sz="2400">
                <a:latin typeface="Cambria Math" panose="02040503050406030204" charset="0"/>
                <a:ea typeface="宋体" panose="02010600030101010101" pitchFamily="2" charset="-122"/>
                <a:cs typeface="Cambria Math" panose="02040503050406030204" charset="0"/>
              </a:rPr>
              <a:t>1/3</a:t>
            </a:r>
            <a:r>
              <a:rPr lang="zh-CN" altLang="en-US" sz="2400">
                <a:latin typeface="Cambria Math" panose="02040503050406030204" charset="0"/>
                <a:ea typeface="宋体" panose="02010600030101010101" pitchFamily="2" charset="-122"/>
                <a:cs typeface="Cambria Math" panose="02040503050406030204" charset="0"/>
              </a:rPr>
              <a:t>的随机算法。</a:t>
            </a:r>
            <a:endParaRPr lang="zh-CN" altLang="en-US" sz="2400">
              <a:latin typeface="Cambria Math" panose="02040503050406030204" charset="0"/>
              <a:ea typeface="宋体" panose="02010600030101010101" pitchFamily="2" charset="-122"/>
              <a:cs typeface="Cambria Math" panose="02040503050406030204" charset="0"/>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矩形 37"/>
          <p:cNvSpPr/>
          <p:nvPr/>
        </p:nvSpPr>
        <p:spPr>
          <a:xfrm>
            <a:off x="6836194" y="6780865"/>
            <a:ext cx="5381839" cy="97126"/>
          </a:xfrm>
          <a:prstGeom prst="rect">
            <a:avLst/>
          </a:prstGeom>
          <a:solidFill>
            <a:srgbClr val="9A00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Light" panose="020B0300000000000000" pitchFamily="34" charset="-122"/>
              <a:ea typeface="思源黑体 CN Light" panose="020B0300000000000000" pitchFamily="34" charset="-122"/>
            </a:endParaRPr>
          </a:p>
        </p:txBody>
      </p:sp>
      <p:grpSp>
        <p:nvGrpSpPr>
          <p:cNvPr id="62" name="组合 61"/>
          <p:cNvGrpSpPr/>
          <p:nvPr/>
        </p:nvGrpSpPr>
        <p:grpSpPr>
          <a:xfrm>
            <a:off x="1033481" y="2487017"/>
            <a:ext cx="1782238" cy="1882835"/>
            <a:chOff x="1209755" y="4179558"/>
            <a:chExt cx="1782238" cy="1882835"/>
          </a:xfrm>
        </p:grpSpPr>
        <p:sp>
          <p:nvSpPr>
            <p:cNvPr id="63" name="文本框 62"/>
            <p:cNvSpPr txBox="1"/>
            <p:nvPr/>
          </p:nvSpPr>
          <p:spPr>
            <a:xfrm>
              <a:off x="1525143" y="4179558"/>
              <a:ext cx="1466850" cy="1445260"/>
            </a:xfrm>
            <a:prstGeom prst="rect">
              <a:avLst/>
            </a:prstGeom>
            <a:noFill/>
          </p:spPr>
          <p:txBody>
            <a:bodyPr wrap="none" rtlCol="0">
              <a:spAutoFit/>
            </a:bodyPr>
            <a:lstStyle/>
            <a:p>
              <a:r>
                <a:rPr lang="en-US" altLang="zh-CN" sz="8800" b="1" dirty="0">
                  <a:latin typeface="方正粗黑宋简体" panose="02000000000000000000" pitchFamily="2" charset="-122"/>
                  <a:ea typeface="方正粗黑宋简体" panose="02000000000000000000" pitchFamily="2" charset="-122"/>
                  <a:cs typeface="字魂105号-简雅黑" panose="00000500000000000000" pitchFamily="2" charset="-122"/>
                </a:rPr>
                <a:t>05</a:t>
              </a:r>
              <a:endParaRPr lang="zh-CN" altLang="en-US" sz="8800" b="1" dirty="0">
                <a:latin typeface="方正粗黑宋简体" panose="02000000000000000000" pitchFamily="2" charset="-122"/>
                <a:ea typeface="方正粗黑宋简体" panose="02000000000000000000" pitchFamily="2" charset="-122"/>
                <a:cs typeface="字魂105号-简雅黑" panose="00000500000000000000" pitchFamily="2" charset="-122"/>
              </a:endParaRPr>
            </a:p>
          </p:txBody>
        </p:sp>
        <p:sp>
          <p:nvSpPr>
            <p:cNvPr id="64" name="文本框 63"/>
            <p:cNvSpPr txBox="1"/>
            <p:nvPr/>
          </p:nvSpPr>
          <p:spPr>
            <a:xfrm>
              <a:off x="1525144" y="5355638"/>
              <a:ext cx="1198880" cy="706755"/>
            </a:xfrm>
            <a:prstGeom prst="rect">
              <a:avLst/>
            </a:prstGeom>
            <a:noFill/>
          </p:spPr>
          <p:txBody>
            <a:bodyPr wrap="none" rtlCol="0">
              <a:spAutoFit/>
            </a:bodyPr>
            <a:lstStyle/>
            <a:p>
              <a:r>
                <a:rPr lang="zh-CN" altLang="en-US" sz="4000" dirty="0">
                  <a:latin typeface="FZShengShiKaiShuS-EB-GB" panose="02000000000000000000" pitchFamily="2" charset="-122"/>
                  <a:ea typeface="FZShengShiKaiShuS-EB-GB" panose="02000000000000000000" pitchFamily="2" charset="-122"/>
                </a:rPr>
                <a:t>例题</a:t>
              </a:r>
              <a:endParaRPr lang="zh-CN" altLang="en-US" sz="4000" dirty="0">
                <a:latin typeface="FZShengShiKaiShuS-EB-GB" panose="02000000000000000000" pitchFamily="2" charset="-122"/>
                <a:ea typeface="FZShengShiKaiShuS-EB-GB" panose="02000000000000000000" pitchFamily="2" charset="-122"/>
              </a:endParaRPr>
            </a:p>
          </p:txBody>
        </p:sp>
        <p:cxnSp>
          <p:nvCxnSpPr>
            <p:cNvPr id="66" name="直接连接符 55"/>
            <p:cNvCxnSpPr/>
            <p:nvPr/>
          </p:nvCxnSpPr>
          <p:spPr>
            <a:xfrm>
              <a:off x="1209755" y="4396902"/>
              <a:ext cx="0" cy="1579587"/>
            </a:xfrm>
            <a:prstGeom prst="line">
              <a:avLst/>
            </a:prstGeom>
            <a:ln w="127000">
              <a:solidFill>
                <a:srgbClr val="9A0001"/>
              </a:solidFill>
            </a:ln>
          </p:spPr>
          <p:style>
            <a:lnRef idx="1">
              <a:schemeClr val="accent1"/>
            </a:lnRef>
            <a:fillRef idx="0">
              <a:schemeClr val="accent1"/>
            </a:fillRef>
            <a:effectRef idx="0">
              <a:schemeClr val="accent1"/>
            </a:effectRef>
            <a:fontRef idx="minor">
              <a:schemeClr val="tx1"/>
            </a:fontRef>
          </p:style>
        </p:cxnSp>
      </p:grpSp>
      <p:grpSp>
        <p:nvGrpSpPr>
          <p:cNvPr id="71" name="组合 70"/>
          <p:cNvGrpSpPr/>
          <p:nvPr/>
        </p:nvGrpSpPr>
        <p:grpSpPr>
          <a:xfrm>
            <a:off x="10254830" y="2772819"/>
            <a:ext cx="1528321" cy="302448"/>
            <a:chOff x="5796136" y="4189567"/>
            <a:chExt cx="1146539" cy="226895"/>
          </a:xfrm>
          <a:solidFill>
            <a:srgbClr val="9A0001"/>
          </a:solidFill>
          <a:effectLst/>
        </p:grpSpPr>
        <p:sp>
          <p:nvSpPr>
            <p:cNvPr id="72" name="流程图: 数据 9"/>
            <p:cNvSpPr/>
            <p:nvPr/>
          </p:nvSpPr>
          <p:spPr>
            <a:xfrm>
              <a:off x="5796136" y="4189567"/>
              <a:ext cx="156946" cy="226895"/>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1" fmla="*/ 0 w 18208"/>
                <a:gd name="connsiteY0-2" fmla="*/ 10042 h 10042"/>
                <a:gd name="connsiteX1-3" fmla="*/ 2000 w 18208"/>
                <a:gd name="connsiteY1-4" fmla="*/ 42 h 10042"/>
                <a:gd name="connsiteX2-5" fmla="*/ 18208 w 18208"/>
                <a:gd name="connsiteY2-6" fmla="*/ 0 h 10042"/>
                <a:gd name="connsiteX3-7" fmla="*/ 8000 w 18208"/>
                <a:gd name="connsiteY3-8" fmla="*/ 10042 h 10042"/>
                <a:gd name="connsiteX4-9" fmla="*/ 0 w 18208"/>
                <a:gd name="connsiteY4-10" fmla="*/ 10042 h 10042"/>
                <a:gd name="connsiteX0-11" fmla="*/ 0 w 18208"/>
                <a:gd name="connsiteY0-12" fmla="*/ 10042 h 10042"/>
                <a:gd name="connsiteX1-13" fmla="*/ 10498 w 18208"/>
                <a:gd name="connsiteY1-14" fmla="*/ 126 h 10042"/>
                <a:gd name="connsiteX2-15" fmla="*/ 18208 w 18208"/>
                <a:gd name="connsiteY2-16" fmla="*/ 0 h 10042"/>
                <a:gd name="connsiteX3-17" fmla="*/ 8000 w 18208"/>
                <a:gd name="connsiteY3-18" fmla="*/ 10042 h 10042"/>
                <a:gd name="connsiteX4-19" fmla="*/ 0 w 18208"/>
                <a:gd name="connsiteY4-20" fmla="*/ 10042 h 1004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8208" h="10042">
                  <a:moveTo>
                    <a:pt x="0" y="10042"/>
                  </a:moveTo>
                  <a:lnTo>
                    <a:pt x="10498" y="126"/>
                  </a:lnTo>
                  <a:lnTo>
                    <a:pt x="18208" y="0"/>
                  </a:lnTo>
                  <a:lnTo>
                    <a:pt x="8000" y="10042"/>
                  </a:lnTo>
                  <a:lnTo>
                    <a:pt x="0" y="10042"/>
                  </a:lnTo>
                  <a:close/>
                </a:path>
              </a:pathLst>
            </a:custGeom>
            <a:grpFill/>
            <a:ln>
              <a:solidFill>
                <a:srgbClr val="9A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prstClr val="white"/>
                </a:solidFill>
              </a:endParaRPr>
            </a:p>
          </p:txBody>
        </p:sp>
        <p:sp>
          <p:nvSpPr>
            <p:cNvPr id="73" name="流程图: 数据 9"/>
            <p:cNvSpPr/>
            <p:nvPr/>
          </p:nvSpPr>
          <p:spPr>
            <a:xfrm>
              <a:off x="5937506" y="4189567"/>
              <a:ext cx="156946" cy="226895"/>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1" fmla="*/ 0 w 18208"/>
                <a:gd name="connsiteY0-2" fmla="*/ 10042 h 10042"/>
                <a:gd name="connsiteX1-3" fmla="*/ 2000 w 18208"/>
                <a:gd name="connsiteY1-4" fmla="*/ 42 h 10042"/>
                <a:gd name="connsiteX2-5" fmla="*/ 18208 w 18208"/>
                <a:gd name="connsiteY2-6" fmla="*/ 0 h 10042"/>
                <a:gd name="connsiteX3-7" fmla="*/ 8000 w 18208"/>
                <a:gd name="connsiteY3-8" fmla="*/ 10042 h 10042"/>
                <a:gd name="connsiteX4-9" fmla="*/ 0 w 18208"/>
                <a:gd name="connsiteY4-10" fmla="*/ 10042 h 10042"/>
                <a:gd name="connsiteX0-11" fmla="*/ 0 w 18208"/>
                <a:gd name="connsiteY0-12" fmla="*/ 10042 h 10042"/>
                <a:gd name="connsiteX1-13" fmla="*/ 10498 w 18208"/>
                <a:gd name="connsiteY1-14" fmla="*/ 126 h 10042"/>
                <a:gd name="connsiteX2-15" fmla="*/ 18208 w 18208"/>
                <a:gd name="connsiteY2-16" fmla="*/ 0 h 10042"/>
                <a:gd name="connsiteX3-17" fmla="*/ 8000 w 18208"/>
                <a:gd name="connsiteY3-18" fmla="*/ 10042 h 10042"/>
                <a:gd name="connsiteX4-19" fmla="*/ 0 w 18208"/>
                <a:gd name="connsiteY4-20" fmla="*/ 10042 h 1004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8208" h="10042">
                  <a:moveTo>
                    <a:pt x="0" y="10042"/>
                  </a:moveTo>
                  <a:lnTo>
                    <a:pt x="10498" y="126"/>
                  </a:lnTo>
                  <a:lnTo>
                    <a:pt x="18208" y="0"/>
                  </a:lnTo>
                  <a:lnTo>
                    <a:pt x="8000" y="10042"/>
                  </a:lnTo>
                  <a:lnTo>
                    <a:pt x="0" y="10042"/>
                  </a:lnTo>
                  <a:close/>
                </a:path>
              </a:pathLst>
            </a:custGeom>
            <a:grpFill/>
            <a:ln>
              <a:solidFill>
                <a:srgbClr val="9A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prstClr val="white"/>
                </a:solidFill>
              </a:endParaRPr>
            </a:p>
          </p:txBody>
        </p:sp>
        <p:sp>
          <p:nvSpPr>
            <p:cNvPr id="74" name="流程图: 数据 9"/>
            <p:cNvSpPr/>
            <p:nvPr/>
          </p:nvSpPr>
          <p:spPr>
            <a:xfrm>
              <a:off x="6078876" y="4189567"/>
              <a:ext cx="156946" cy="226895"/>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1" fmla="*/ 0 w 18208"/>
                <a:gd name="connsiteY0-2" fmla="*/ 10042 h 10042"/>
                <a:gd name="connsiteX1-3" fmla="*/ 2000 w 18208"/>
                <a:gd name="connsiteY1-4" fmla="*/ 42 h 10042"/>
                <a:gd name="connsiteX2-5" fmla="*/ 18208 w 18208"/>
                <a:gd name="connsiteY2-6" fmla="*/ 0 h 10042"/>
                <a:gd name="connsiteX3-7" fmla="*/ 8000 w 18208"/>
                <a:gd name="connsiteY3-8" fmla="*/ 10042 h 10042"/>
                <a:gd name="connsiteX4-9" fmla="*/ 0 w 18208"/>
                <a:gd name="connsiteY4-10" fmla="*/ 10042 h 10042"/>
                <a:gd name="connsiteX0-11" fmla="*/ 0 w 18208"/>
                <a:gd name="connsiteY0-12" fmla="*/ 10042 h 10042"/>
                <a:gd name="connsiteX1-13" fmla="*/ 10498 w 18208"/>
                <a:gd name="connsiteY1-14" fmla="*/ 126 h 10042"/>
                <a:gd name="connsiteX2-15" fmla="*/ 18208 w 18208"/>
                <a:gd name="connsiteY2-16" fmla="*/ 0 h 10042"/>
                <a:gd name="connsiteX3-17" fmla="*/ 8000 w 18208"/>
                <a:gd name="connsiteY3-18" fmla="*/ 10042 h 10042"/>
                <a:gd name="connsiteX4-19" fmla="*/ 0 w 18208"/>
                <a:gd name="connsiteY4-20" fmla="*/ 10042 h 1004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8208" h="10042">
                  <a:moveTo>
                    <a:pt x="0" y="10042"/>
                  </a:moveTo>
                  <a:lnTo>
                    <a:pt x="10498" y="126"/>
                  </a:lnTo>
                  <a:lnTo>
                    <a:pt x="18208" y="0"/>
                  </a:lnTo>
                  <a:lnTo>
                    <a:pt x="8000" y="10042"/>
                  </a:lnTo>
                  <a:lnTo>
                    <a:pt x="0" y="10042"/>
                  </a:lnTo>
                  <a:close/>
                </a:path>
              </a:pathLst>
            </a:custGeom>
            <a:grpFill/>
            <a:ln>
              <a:solidFill>
                <a:srgbClr val="9A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prstClr val="white"/>
                </a:solidFill>
              </a:endParaRPr>
            </a:p>
          </p:txBody>
        </p:sp>
        <p:sp>
          <p:nvSpPr>
            <p:cNvPr id="75" name="流程图: 数据 9"/>
            <p:cNvSpPr/>
            <p:nvPr/>
          </p:nvSpPr>
          <p:spPr>
            <a:xfrm>
              <a:off x="6220246" y="4189567"/>
              <a:ext cx="156946" cy="226895"/>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1" fmla="*/ 0 w 18208"/>
                <a:gd name="connsiteY0-2" fmla="*/ 10042 h 10042"/>
                <a:gd name="connsiteX1-3" fmla="*/ 2000 w 18208"/>
                <a:gd name="connsiteY1-4" fmla="*/ 42 h 10042"/>
                <a:gd name="connsiteX2-5" fmla="*/ 18208 w 18208"/>
                <a:gd name="connsiteY2-6" fmla="*/ 0 h 10042"/>
                <a:gd name="connsiteX3-7" fmla="*/ 8000 w 18208"/>
                <a:gd name="connsiteY3-8" fmla="*/ 10042 h 10042"/>
                <a:gd name="connsiteX4-9" fmla="*/ 0 w 18208"/>
                <a:gd name="connsiteY4-10" fmla="*/ 10042 h 10042"/>
                <a:gd name="connsiteX0-11" fmla="*/ 0 w 18208"/>
                <a:gd name="connsiteY0-12" fmla="*/ 10042 h 10042"/>
                <a:gd name="connsiteX1-13" fmla="*/ 10498 w 18208"/>
                <a:gd name="connsiteY1-14" fmla="*/ 126 h 10042"/>
                <a:gd name="connsiteX2-15" fmla="*/ 18208 w 18208"/>
                <a:gd name="connsiteY2-16" fmla="*/ 0 h 10042"/>
                <a:gd name="connsiteX3-17" fmla="*/ 8000 w 18208"/>
                <a:gd name="connsiteY3-18" fmla="*/ 10042 h 10042"/>
                <a:gd name="connsiteX4-19" fmla="*/ 0 w 18208"/>
                <a:gd name="connsiteY4-20" fmla="*/ 10042 h 1004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8208" h="10042">
                  <a:moveTo>
                    <a:pt x="0" y="10042"/>
                  </a:moveTo>
                  <a:lnTo>
                    <a:pt x="10498" y="126"/>
                  </a:lnTo>
                  <a:lnTo>
                    <a:pt x="18208" y="0"/>
                  </a:lnTo>
                  <a:lnTo>
                    <a:pt x="8000" y="10042"/>
                  </a:lnTo>
                  <a:lnTo>
                    <a:pt x="0" y="10042"/>
                  </a:lnTo>
                  <a:close/>
                </a:path>
              </a:pathLst>
            </a:custGeom>
            <a:grpFill/>
            <a:ln>
              <a:solidFill>
                <a:srgbClr val="9A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dirty="0">
                <a:solidFill>
                  <a:prstClr val="white"/>
                </a:solidFill>
              </a:endParaRPr>
            </a:p>
          </p:txBody>
        </p:sp>
        <p:sp>
          <p:nvSpPr>
            <p:cNvPr id="76" name="流程图: 数据 9"/>
            <p:cNvSpPr/>
            <p:nvPr/>
          </p:nvSpPr>
          <p:spPr>
            <a:xfrm>
              <a:off x="6361616" y="4189567"/>
              <a:ext cx="156946" cy="226895"/>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1" fmla="*/ 0 w 18208"/>
                <a:gd name="connsiteY0-2" fmla="*/ 10042 h 10042"/>
                <a:gd name="connsiteX1-3" fmla="*/ 2000 w 18208"/>
                <a:gd name="connsiteY1-4" fmla="*/ 42 h 10042"/>
                <a:gd name="connsiteX2-5" fmla="*/ 18208 w 18208"/>
                <a:gd name="connsiteY2-6" fmla="*/ 0 h 10042"/>
                <a:gd name="connsiteX3-7" fmla="*/ 8000 w 18208"/>
                <a:gd name="connsiteY3-8" fmla="*/ 10042 h 10042"/>
                <a:gd name="connsiteX4-9" fmla="*/ 0 w 18208"/>
                <a:gd name="connsiteY4-10" fmla="*/ 10042 h 10042"/>
                <a:gd name="connsiteX0-11" fmla="*/ 0 w 18208"/>
                <a:gd name="connsiteY0-12" fmla="*/ 10042 h 10042"/>
                <a:gd name="connsiteX1-13" fmla="*/ 10498 w 18208"/>
                <a:gd name="connsiteY1-14" fmla="*/ 126 h 10042"/>
                <a:gd name="connsiteX2-15" fmla="*/ 18208 w 18208"/>
                <a:gd name="connsiteY2-16" fmla="*/ 0 h 10042"/>
                <a:gd name="connsiteX3-17" fmla="*/ 8000 w 18208"/>
                <a:gd name="connsiteY3-18" fmla="*/ 10042 h 10042"/>
                <a:gd name="connsiteX4-19" fmla="*/ 0 w 18208"/>
                <a:gd name="connsiteY4-20" fmla="*/ 10042 h 1004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8208" h="10042">
                  <a:moveTo>
                    <a:pt x="0" y="10042"/>
                  </a:moveTo>
                  <a:lnTo>
                    <a:pt x="10498" y="126"/>
                  </a:lnTo>
                  <a:lnTo>
                    <a:pt x="18208" y="0"/>
                  </a:lnTo>
                  <a:lnTo>
                    <a:pt x="8000" y="10042"/>
                  </a:lnTo>
                  <a:lnTo>
                    <a:pt x="0" y="10042"/>
                  </a:lnTo>
                  <a:close/>
                </a:path>
              </a:pathLst>
            </a:custGeom>
            <a:grpFill/>
            <a:ln>
              <a:solidFill>
                <a:srgbClr val="9A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prstClr val="white"/>
                </a:solidFill>
              </a:endParaRPr>
            </a:p>
          </p:txBody>
        </p:sp>
        <p:sp>
          <p:nvSpPr>
            <p:cNvPr id="77" name="流程图: 数据 9"/>
            <p:cNvSpPr/>
            <p:nvPr/>
          </p:nvSpPr>
          <p:spPr>
            <a:xfrm>
              <a:off x="6502986" y="4189567"/>
              <a:ext cx="156946" cy="226895"/>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1" fmla="*/ 0 w 18208"/>
                <a:gd name="connsiteY0-2" fmla="*/ 10042 h 10042"/>
                <a:gd name="connsiteX1-3" fmla="*/ 2000 w 18208"/>
                <a:gd name="connsiteY1-4" fmla="*/ 42 h 10042"/>
                <a:gd name="connsiteX2-5" fmla="*/ 18208 w 18208"/>
                <a:gd name="connsiteY2-6" fmla="*/ 0 h 10042"/>
                <a:gd name="connsiteX3-7" fmla="*/ 8000 w 18208"/>
                <a:gd name="connsiteY3-8" fmla="*/ 10042 h 10042"/>
                <a:gd name="connsiteX4-9" fmla="*/ 0 w 18208"/>
                <a:gd name="connsiteY4-10" fmla="*/ 10042 h 10042"/>
                <a:gd name="connsiteX0-11" fmla="*/ 0 w 18208"/>
                <a:gd name="connsiteY0-12" fmla="*/ 10042 h 10042"/>
                <a:gd name="connsiteX1-13" fmla="*/ 10498 w 18208"/>
                <a:gd name="connsiteY1-14" fmla="*/ 126 h 10042"/>
                <a:gd name="connsiteX2-15" fmla="*/ 18208 w 18208"/>
                <a:gd name="connsiteY2-16" fmla="*/ 0 h 10042"/>
                <a:gd name="connsiteX3-17" fmla="*/ 8000 w 18208"/>
                <a:gd name="connsiteY3-18" fmla="*/ 10042 h 10042"/>
                <a:gd name="connsiteX4-19" fmla="*/ 0 w 18208"/>
                <a:gd name="connsiteY4-20" fmla="*/ 10042 h 1004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8208" h="10042">
                  <a:moveTo>
                    <a:pt x="0" y="10042"/>
                  </a:moveTo>
                  <a:lnTo>
                    <a:pt x="10498" y="126"/>
                  </a:lnTo>
                  <a:lnTo>
                    <a:pt x="18208" y="0"/>
                  </a:lnTo>
                  <a:lnTo>
                    <a:pt x="8000" y="10042"/>
                  </a:lnTo>
                  <a:lnTo>
                    <a:pt x="0" y="10042"/>
                  </a:lnTo>
                  <a:close/>
                </a:path>
              </a:pathLst>
            </a:custGeom>
            <a:grpFill/>
            <a:ln>
              <a:solidFill>
                <a:srgbClr val="9A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prstClr val="white"/>
                </a:solidFill>
              </a:endParaRPr>
            </a:p>
          </p:txBody>
        </p:sp>
        <p:sp>
          <p:nvSpPr>
            <p:cNvPr id="78" name="流程图: 数据 9"/>
            <p:cNvSpPr/>
            <p:nvPr/>
          </p:nvSpPr>
          <p:spPr>
            <a:xfrm>
              <a:off x="6644356" y="4189567"/>
              <a:ext cx="156946" cy="226895"/>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1" fmla="*/ 0 w 18208"/>
                <a:gd name="connsiteY0-2" fmla="*/ 10042 h 10042"/>
                <a:gd name="connsiteX1-3" fmla="*/ 2000 w 18208"/>
                <a:gd name="connsiteY1-4" fmla="*/ 42 h 10042"/>
                <a:gd name="connsiteX2-5" fmla="*/ 18208 w 18208"/>
                <a:gd name="connsiteY2-6" fmla="*/ 0 h 10042"/>
                <a:gd name="connsiteX3-7" fmla="*/ 8000 w 18208"/>
                <a:gd name="connsiteY3-8" fmla="*/ 10042 h 10042"/>
                <a:gd name="connsiteX4-9" fmla="*/ 0 w 18208"/>
                <a:gd name="connsiteY4-10" fmla="*/ 10042 h 10042"/>
                <a:gd name="connsiteX0-11" fmla="*/ 0 w 18208"/>
                <a:gd name="connsiteY0-12" fmla="*/ 10042 h 10042"/>
                <a:gd name="connsiteX1-13" fmla="*/ 10498 w 18208"/>
                <a:gd name="connsiteY1-14" fmla="*/ 126 h 10042"/>
                <a:gd name="connsiteX2-15" fmla="*/ 18208 w 18208"/>
                <a:gd name="connsiteY2-16" fmla="*/ 0 h 10042"/>
                <a:gd name="connsiteX3-17" fmla="*/ 8000 w 18208"/>
                <a:gd name="connsiteY3-18" fmla="*/ 10042 h 10042"/>
                <a:gd name="connsiteX4-19" fmla="*/ 0 w 18208"/>
                <a:gd name="connsiteY4-20" fmla="*/ 10042 h 1004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8208" h="10042">
                  <a:moveTo>
                    <a:pt x="0" y="10042"/>
                  </a:moveTo>
                  <a:lnTo>
                    <a:pt x="10498" y="126"/>
                  </a:lnTo>
                  <a:lnTo>
                    <a:pt x="18208" y="0"/>
                  </a:lnTo>
                  <a:lnTo>
                    <a:pt x="8000" y="10042"/>
                  </a:lnTo>
                  <a:lnTo>
                    <a:pt x="0" y="10042"/>
                  </a:lnTo>
                  <a:close/>
                </a:path>
              </a:pathLst>
            </a:custGeom>
            <a:grpFill/>
            <a:ln>
              <a:solidFill>
                <a:srgbClr val="9A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prstClr val="white"/>
                </a:solidFill>
              </a:endParaRPr>
            </a:p>
          </p:txBody>
        </p:sp>
        <p:sp>
          <p:nvSpPr>
            <p:cNvPr id="79" name="流程图: 数据 9"/>
            <p:cNvSpPr/>
            <p:nvPr/>
          </p:nvSpPr>
          <p:spPr>
            <a:xfrm>
              <a:off x="6785729" y="4189567"/>
              <a:ext cx="156946" cy="226895"/>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1" fmla="*/ 0 w 18208"/>
                <a:gd name="connsiteY0-2" fmla="*/ 10042 h 10042"/>
                <a:gd name="connsiteX1-3" fmla="*/ 2000 w 18208"/>
                <a:gd name="connsiteY1-4" fmla="*/ 42 h 10042"/>
                <a:gd name="connsiteX2-5" fmla="*/ 18208 w 18208"/>
                <a:gd name="connsiteY2-6" fmla="*/ 0 h 10042"/>
                <a:gd name="connsiteX3-7" fmla="*/ 8000 w 18208"/>
                <a:gd name="connsiteY3-8" fmla="*/ 10042 h 10042"/>
                <a:gd name="connsiteX4-9" fmla="*/ 0 w 18208"/>
                <a:gd name="connsiteY4-10" fmla="*/ 10042 h 10042"/>
                <a:gd name="connsiteX0-11" fmla="*/ 0 w 18208"/>
                <a:gd name="connsiteY0-12" fmla="*/ 10042 h 10042"/>
                <a:gd name="connsiteX1-13" fmla="*/ 10498 w 18208"/>
                <a:gd name="connsiteY1-14" fmla="*/ 126 h 10042"/>
                <a:gd name="connsiteX2-15" fmla="*/ 18208 w 18208"/>
                <a:gd name="connsiteY2-16" fmla="*/ 0 h 10042"/>
                <a:gd name="connsiteX3-17" fmla="*/ 8000 w 18208"/>
                <a:gd name="connsiteY3-18" fmla="*/ 10042 h 10042"/>
                <a:gd name="connsiteX4-19" fmla="*/ 0 w 18208"/>
                <a:gd name="connsiteY4-20" fmla="*/ 10042 h 1004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8208" h="10042">
                  <a:moveTo>
                    <a:pt x="0" y="10042"/>
                  </a:moveTo>
                  <a:lnTo>
                    <a:pt x="10498" y="126"/>
                  </a:lnTo>
                  <a:lnTo>
                    <a:pt x="18208" y="0"/>
                  </a:lnTo>
                  <a:lnTo>
                    <a:pt x="8000" y="10042"/>
                  </a:lnTo>
                  <a:lnTo>
                    <a:pt x="0" y="10042"/>
                  </a:lnTo>
                  <a:close/>
                </a:path>
              </a:pathLst>
            </a:custGeom>
            <a:grpFill/>
            <a:ln>
              <a:solidFill>
                <a:srgbClr val="9A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prstClr val="white"/>
                </a:solidFill>
              </a:endParaRPr>
            </a:p>
          </p:txBody>
        </p:sp>
      </p:grpSp>
      <p:cxnSp>
        <p:nvCxnSpPr>
          <p:cNvPr id="80" name="直接连接符 92"/>
          <p:cNvCxnSpPr/>
          <p:nvPr/>
        </p:nvCxnSpPr>
        <p:spPr>
          <a:xfrm>
            <a:off x="5313328" y="2924043"/>
            <a:ext cx="4726249" cy="0"/>
          </a:xfrm>
          <a:prstGeom prst="line">
            <a:avLst/>
          </a:prstGeom>
          <a:ln w="38100">
            <a:solidFill>
              <a:srgbClr val="9A0001"/>
            </a:solidFill>
          </a:ln>
          <a:effectLst/>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9911444" y="545564"/>
            <a:ext cx="1836080" cy="512545"/>
          </a:xfrm>
          <a:prstGeom prst="rect">
            <a:avLst/>
          </a:prstGeom>
        </p:spPr>
      </p:pic>
      <p:sp>
        <p:nvSpPr>
          <p:cNvPr id="5" name="灯片编号占位符 4"/>
          <p:cNvSpPr>
            <a:spLocks noGrp="1"/>
          </p:cNvSpPr>
          <p:nvPr>
            <p:ph type="sldNum" sz="quarter" idx="12"/>
          </p:nvPr>
        </p:nvSpPr>
        <p:spPr/>
        <p:txBody>
          <a:bodyPr/>
          <a:lstStyle/>
          <a:p>
            <a:fld id="{3505B016-64E1-4432-88BD-C1FDDF8765EC}"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959485" y="535305"/>
            <a:ext cx="5669280" cy="645160"/>
          </a:xfrm>
          <a:prstGeom prst="rect">
            <a:avLst/>
          </a:prstGeom>
          <a:noFill/>
        </p:spPr>
        <p:txBody>
          <a:bodyPr wrap="none" rtlCol="0">
            <a:spAutoFit/>
          </a:bodyPr>
          <a:lstStyle/>
          <a:p>
            <a:r>
              <a:rPr lang="zh-CN" altLang="en-US" sz="3600" dirty="0">
                <a:latin typeface="方正粗黑宋简体" panose="02000000000000000000" pitchFamily="2" charset="-122"/>
                <a:ea typeface="方正粗黑宋简体" panose="02000000000000000000" pitchFamily="2" charset="-122"/>
                <a:cs typeface="字魂105号-简雅黑" panose="00000500000000000000" pitchFamily="2" charset="-122"/>
              </a:rPr>
              <a:t>概率论基础知识与常用</a:t>
            </a:r>
            <a:r>
              <a:rPr lang="zh-CN" altLang="en-US" sz="3600" dirty="0">
                <a:latin typeface="方正粗黑宋简体" panose="02000000000000000000" pitchFamily="2" charset="-122"/>
                <a:ea typeface="方正粗黑宋简体" panose="02000000000000000000" pitchFamily="2" charset="-122"/>
                <a:cs typeface="字魂105号-简雅黑" panose="00000500000000000000" pitchFamily="2" charset="-122"/>
              </a:rPr>
              <a:t>结论</a:t>
            </a:r>
            <a:endParaRPr lang="zh-CN" altLang="en-US" sz="3600" dirty="0">
              <a:latin typeface="方正粗黑宋简体" panose="02000000000000000000" pitchFamily="2" charset="-122"/>
              <a:ea typeface="方正粗黑宋简体" panose="02000000000000000000" pitchFamily="2" charset="-122"/>
              <a:cs typeface="字魂105号-简雅黑" panose="00000500000000000000" pitchFamily="2" charset="-122"/>
            </a:endParaRPr>
          </a:p>
        </p:txBody>
      </p:sp>
      <p:sp>
        <p:nvSpPr>
          <p:cNvPr id="5" name="矩形 4"/>
          <p:cNvSpPr/>
          <p:nvPr/>
        </p:nvSpPr>
        <p:spPr>
          <a:xfrm>
            <a:off x="0" y="462703"/>
            <a:ext cx="794456" cy="738664"/>
          </a:xfrm>
          <a:prstGeom prst="rect">
            <a:avLst/>
          </a:prstGeom>
          <a:solidFill>
            <a:srgbClr val="9A00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67" name="图片 6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9911444" y="545564"/>
            <a:ext cx="1836080" cy="512545"/>
          </a:xfrm>
          <a:prstGeom prst="rect">
            <a:avLst/>
          </a:prstGeom>
        </p:spPr>
      </p:pic>
      <p:sp>
        <p:nvSpPr>
          <p:cNvPr id="18" name="矩形 17"/>
          <p:cNvSpPr/>
          <p:nvPr/>
        </p:nvSpPr>
        <p:spPr>
          <a:xfrm flipV="1">
            <a:off x="7529454" y="6772905"/>
            <a:ext cx="4682001" cy="128741"/>
          </a:xfrm>
          <a:prstGeom prst="rect">
            <a:avLst/>
          </a:prstGeom>
          <a:solidFill>
            <a:srgbClr val="9A00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灯片编号占位符 7"/>
          <p:cNvSpPr>
            <a:spLocks noGrp="1"/>
          </p:cNvSpPr>
          <p:nvPr>
            <p:ph type="sldNum" sz="quarter" idx="12"/>
          </p:nvPr>
        </p:nvSpPr>
        <p:spPr/>
        <p:txBody>
          <a:bodyPr/>
          <a:lstStyle/>
          <a:p>
            <a:fld id="{3505B016-64E1-4432-88BD-C1FDDF8765EC}" type="slidenum">
              <a:rPr lang="zh-CN" altLang="en-US" smtClean="0"/>
            </a:fld>
            <a:endParaRPr lang="zh-CN" altLang="en-US"/>
          </a:p>
        </p:txBody>
      </p:sp>
      <mc:AlternateContent xmlns:mc="http://schemas.openxmlformats.org/markup-compatibility/2006">
        <mc:Choice xmlns:a14="http://schemas.microsoft.com/office/drawing/2010/main" Requires="a14">
          <p:sp>
            <p:nvSpPr>
              <p:cNvPr id="9" name="文本框 8"/>
              <p:cNvSpPr txBox="1"/>
              <p:nvPr/>
            </p:nvSpPr>
            <p:spPr>
              <a:xfrm>
                <a:off x="793750" y="1410970"/>
                <a:ext cx="10560050" cy="4702810"/>
              </a:xfrm>
              <a:prstGeom prst="rect">
                <a:avLst/>
              </a:prstGeom>
              <a:noFill/>
            </p:spPr>
            <p:txBody>
              <a:bodyPr wrap="square" rtlCol="0">
                <a:noAutofit/>
              </a:bodyPr>
              <a:p>
                <a:pPr marL="342900" indent="-342900" fontAlgn="auto">
                  <a:lnSpc>
                    <a:spcPct val="120000"/>
                  </a:lnSpc>
                  <a:buSzPct val="75000"/>
                  <a:buFont typeface="Wingdings" panose="05000000000000000000" charset="0"/>
                  <a:buChar char="l"/>
                </a:pPr>
                <a:r>
                  <a:rPr lang="zh-CN" altLang="en-US" sz="2400">
                    <a:latin typeface="宋体" panose="02010600030101010101" pitchFamily="2" charset="-122"/>
                    <a:ea typeface="宋体" panose="02010600030101010101" pitchFamily="2" charset="-122"/>
                  </a:rPr>
                  <a:t>等式</a:t>
                </a:r>
                <a:endParaRPr lang="zh-CN" altLang="en-US" sz="2400">
                  <a:latin typeface="宋体" panose="02010600030101010101" pitchFamily="2" charset="-122"/>
                  <a:ea typeface="宋体" panose="02010600030101010101" pitchFamily="2" charset="-122"/>
                </a:endParaRPr>
              </a:p>
              <a:p>
                <a:pPr marL="800100" lvl="1" indent="-342900" fontAlgn="auto">
                  <a:lnSpc>
                    <a:spcPct val="120000"/>
                  </a:lnSpc>
                  <a:buSzPct val="75000"/>
                  <a:buFont typeface="Wingdings" panose="05000000000000000000" charset="0"/>
                  <a:buChar char="l"/>
                </a:pPr>
                <a:r>
                  <a:rPr lang="zh-CN" altLang="en-US" sz="2400">
                    <a:latin typeface="宋体" panose="02010600030101010101" pitchFamily="2" charset="-122"/>
                    <a:ea typeface="宋体" panose="02010600030101010101" pitchFamily="2" charset="-122"/>
                  </a:rPr>
                  <a:t>随机变量</a:t>
                </a:r>
                <a:endParaRPr lang="zh-CN" altLang="en-US" sz="2400">
                  <a:latin typeface="宋体" panose="02010600030101010101" pitchFamily="2" charset="-122"/>
                  <a:ea typeface="宋体" panose="02010600030101010101" pitchFamily="2" charset="-122"/>
                </a:endParaRPr>
              </a:p>
              <a:p>
                <a:pPr marL="1257300" lvl="2" indent="-342900" fontAlgn="auto">
                  <a:lnSpc>
                    <a:spcPct val="120000"/>
                  </a:lnSpc>
                  <a:buSzPct val="75000"/>
                  <a:buFont typeface="Wingdings" panose="05000000000000000000" charset="0"/>
                  <a:buChar char="l"/>
                </a:pPr>
                <a14:m>
                  <m:oMath xmlns:m="http://schemas.openxmlformats.org/officeDocument/2006/math">
                    <m:r>
                      <a:rPr lang="en-US" altLang="zh-CN" sz="2400" i="1">
                        <a:latin typeface="Cambria Math" panose="02040503050406030204" charset="0"/>
                        <a:ea typeface="宋体" panose="02010600030101010101" pitchFamily="2" charset="-122"/>
                        <a:cs typeface="Cambria Math" panose="02040503050406030204" charset="0"/>
                      </a:rPr>
                      <m:t>𝐸</m:t>
                    </m:r>
                    <m:r>
                      <a:rPr lang="en-US" altLang="zh-CN" sz="2400" i="1">
                        <a:latin typeface="Cambria Math" panose="02040503050406030204" charset="0"/>
                        <a:ea typeface="宋体" panose="02010600030101010101" pitchFamily="2" charset="-122"/>
                        <a:cs typeface="Cambria Math" panose="02040503050406030204" charset="0"/>
                      </a:rPr>
                      <m:t>[</m:t>
                    </m:r>
                    <m:nary>
                      <m:naryPr>
                        <m:chr m:val="∑"/>
                        <m:limLoc m:val="undOvr"/>
                        <m:ctrlPr>
                          <a:rPr lang="en-US" altLang="zh-CN" sz="2400" i="1">
                            <a:latin typeface="Cambria Math" panose="02040503050406030204" charset="0"/>
                            <a:ea typeface="宋体" panose="02010600030101010101" pitchFamily="2" charset="-122"/>
                            <a:cs typeface="Cambria Math" panose="02040503050406030204" charset="0"/>
                          </a:rPr>
                        </m:ctrlPr>
                      </m:naryPr>
                      <m:sub>
                        <m:r>
                          <a:rPr lang="en-US" altLang="zh-CN" sz="2400" i="1">
                            <a:latin typeface="Cambria Math" panose="02040503050406030204" charset="0"/>
                            <a:ea typeface="宋体" panose="02010600030101010101" pitchFamily="2" charset="-122"/>
                            <a:cs typeface="Cambria Math" panose="02040503050406030204" charset="0"/>
                          </a:rPr>
                          <m:t>𝑖</m:t>
                        </m:r>
                        <m:r>
                          <a:rPr lang="en-US" altLang="zh-CN" sz="2400" i="1">
                            <a:latin typeface="Cambria Math" panose="02040503050406030204" charset="0"/>
                            <a:ea typeface="宋体" panose="02010600030101010101" pitchFamily="2" charset="-122"/>
                            <a:cs typeface="Cambria Math" panose="02040503050406030204" charset="0"/>
                          </a:rPr>
                          <m:t>=</m:t>
                        </m:r>
                        <m:r>
                          <a:rPr lang="en-US" altLang="zh-CN" sz="2400" i="1">
                            <a:latin typeface="Cambria Math" panose="02040503050406030204" charset="0"/>
                            <a:ea typeface="宋体" panose="02010600030101010101" pitchFamily="2" charset="-122"/>
                            <a:cs typeface="Cambria Math" panose="02040503050406030204" charset="0"/>
                          </a:rPr>
                          <m:t>1</m:t>
                        </m:r>
                      </m:sub>
                      <m:sup>
                        <m:r>
                          <a:rPr lang="en-US" altLang="zh-CN" sz="2400" i="1">
                            <a:latin typeface="Cambria Math" panose="02040503050406030204" charset="0"/>
                            <a:ea typeface="宋体" panose="02010600030101010101" pitchFamily="2" charset="-122"/>
                            <a:cs typeface="Cambria Math" panose="02040503050406030204" charset="0"/>
                          </a:rPr>
                          <m:t>𝑛</m:t>
                        </m:r>
                      </m:sup>
                      <m:e>
                        <m:sSub>
                          <m:sSubPr>
                            <m:ctrlPr>
                              <a:rPr lang="en-US" altLang="zh-CN" sz="2400" i="1">
                                <a:latin typeface="Cambria Math" panose="02040503050406030204" charset="0"/>
                                <a:ea typeface="宋体" panose="02010600030101010101" pitchFamily="2" charset="-122"/>
                                <a:cs typeface="Cambria Math" panose="02040503050406030204" charset="0"/>
                              </a:rPr>
                            </m:ctrlPr>
                          </m:sSubPr>
                          <m:e>
                            <m:r>
                              <a:rPr lang="en-US" altLang="zh-CN" sz="2400" i="1">
                                <a:latin typeface="Cambria Math" panose="02040503050406030204" charset="0"/>
                                <a:ea typeface="宋体" panose="02010600030101010101" pitchFamily="2" charset="-122"/>
                                <a:cs typeface="Cambria Math" panose="02040503050406030204" charset="0"/>
                              </a:rPr>
                              <m:t>𝑋</m:t>
                            </m:r>
                          </m:e>
                          <m:sub>
                            <m:r>
                              <a:rPr lang="en-US" altLang="zh-CN" sz="2400" i="1">
                                <a:latin typeface="Cambria Math" panose="02040503050406030204" charset="0"/>
                                <a:ea typeface="宋体" panose="02010600030101010101" pitchFamily="2" charset="-122"/>
                                <a:cs typeface="Cambria Math" panose="02040503050406030204" charset="0"/>
                              </a:rPr>
                              <m:t>𝑖</m:t>
                            </m:r>
                          </m:sub>
                        </m:sSub>
                      </m:e>
                    </m:nary>
                    <m:r>
                      <a:rPr lang="en-US" altLang="zh-CN" sz="2400" i="1">
                        <a:latin typeface="Cambria Math" panose="02040503050406030204" charset="0"/>
                        <a:ea typeface="宋体" panose="02010600030101010101" pitchFamily="2" charset="-122"/>
                        <a:cs typeface="Cambria Math" panose="02040503050406030204" charset="0"/>
                      </a:rPr>
                      <m:t>]=</m:t>
                    </m:r>
                    <m:nary>
                      <m:naryPr>
                        <m:chr m:val="∑"/>
                        <m:limLoc m:val="undOvr"/>
                        <m:ctrlPr>
                          <a:rPr lang="en-US" altLang="zh-CN" sz="2400" i="1">
                            <a:latin typeface="Cambria Math" panose="02040503050406030204" charset="0"/>
                            <a:ea typeface="宋体" panose="02010600030101010101" pitchFamily="2" charset="-122"/>
                            <a:cs typeface="Cambria Math" panose="02040503050406030204" charset="0"/>
                          </a:rPr>
                        </m:ctrlPr>
                      </m:naryPr>
                      <m:sub>
                        <m:r>
                          <a:rPr lang="en-US" altLang="zh-CN" sz="2400" i="1">
                            <a:latin typeface="Cambria Math" panose="02040503050406030204" charset="0"/>
                            <a:ea typeface="宋体" panose="02010600030101010101" pitchFamily="2" charset="-122"/>
                            <a:cs typeface="Cambria Math" panose="02040503050406030204" charset="0"/>
                          </a:rPr>
                          <m:t>𝑖</m:t>
                        </m:r>
                        <m:r>
                          <a:rPr lang="en-US" altLang="zh-CN" sz="2400" i="1">
                            <a:latin typeface="Cambria Math" panose="02040503050406030204" charset="0"/>
                            <a:ea typeface="宋体" panose="02010600030101010101" pitchFamily="2" charset="-122"/>
                            <a:cs typeface="Cambria Math" panose="02040503050406030204" charset="0"/>
                          </a:rPr>
                          <m:t>=</m:t>
                        </m:r>
                        <m:r>
                          <a:rPr lang="en-US" altLang="zh-CN" sz="2400" i="1">
                            <a:latin typeface="Cambria Math" panose="02040503050406030204" charset="0"/>
                            <a:ea typeface="宋体" panose="02010600030101010101" pitchFamily="2" charset="-122"/>
                            <a:cs typeface="Cambria Math" panose="02040503050406030204" charset="0"/>
                          </a:rPr>
                          <m:t>1</m:t>
                        </m:r>
                      </m:sub>
                      <m:sup>
                        <m:r>
                          <a:rPr lang="en-US" altLang="zh-CN" sz="2400" i="1">
                            <a:latin typeface="Cambria Math" panose="02040503050406030204" charset="0"/>
                            <a:ea typeface="宋体" panose="02010600030101010101" pitchFamily="2" charset="-122"/>
                            <a:cs typeface="Cambria Math" panose="02040503050406030204" charset="0"/>
                          </a:rPr>
                          <m:t>𝑛</m:t>
                        </m:r>
                      </m:sup>
                      <m:e>
                        <m:r>
                          <a:rPr lang="en-US" altLang="zh-CN" sz="2400" i="1">
                            <a:latin typeface="Cambria Math" panose="02040503050406030204" charset="0"/>
                            <a:ea typeface="宋体" panose="02010600030101010101" pitchFamily="2" charset="-122"/>
                            <a:cs typeface="Cambria Math" panose="02040503050406030204" charset="0"/>
                          </a:rPr>
                          <m:t>𝐸</m:t>
                        </m:r>
                        <m:r>
                          <a:rPr lang="en-US" altLang="zh-CN" sz="2400" i="1">
                            <a:latin typeface="Cambria Math" panose="02040503050406030204" charset="0"/>
                            <a:ea typeface="宋体" panose="02010600030101010101" pitchFamily="2" charset="-122"/>
                            <a:cs typeface="Cambria Math" panose="02040503050406030204" charset="0"/>
                          </a:rPr>
                          <m:t>[</m:t>
                        </m:r>
                        <m:sSub>
                          <m:sSubPr>
                            <m:ctrlPr>
                              <a:rPr lang="en-US" altLang="zh-CN" sz="2400" i="1">
                                <a:latin typeface="Cambria Math" panose="02040503050406030204" charset="0"/>
                                <a:ea typeface="宋体" panose="02010600030101010101" pitchFamily="2" charset="-122"/>
                                <a:cs typeface="Cambria Math" panose="02040503050406030204" charset="0"/>
                              </a:rPr>
                            </m:ctrlPr>
                          </m:sSubPr>
                          <m:e>
                            <m:r>
                              <a:rPr lang="en-US" altLang="zh-CN" sz="2400" i="1">
                                <a:latin typeface="Cambria Math" panose="02040503050406030204" charset="0"/>
                                <a:ea typeface="宋体" panose="02010600030101010101" pitchFamily="2" charset="-122"/>
                                <a:cs typeface="Cambria Math" panose="02040503050406030204" charset="0"/>
                              </a:rPr>
                              <m:t>𝑋</m:t>
                            </m:r>
                          </m:e>
                          <m:sub>
                            <m:r>
                              <a:rPr lang="en-US" altLang="zh-CN" sz="2400" i="1">
                                <a:latin typeface="Cambria Math" panose="02040503050406030204" charset="0"/>
                                <a:ea typeface="宋体" panose="02010600030101010101" pitchFamily="2" charset="-122"/>
                                <a:cs typeface="Cambria Math" panose="02040503050406030204" charset="0"/>
                              </a:rPr>
                              <m:t>𝑖</m:t>
                            </m:r>
                          </m:sub>
                        </m:sSub>
                        <m:r>
                          <a:rPr lang="en-US" altLang="zh-CN" sz="2400" i="1">
                            <a:latin typeface="Cambria Math" panose="02040503050406030204" charset="0"/>
                            <a:ea typeface="宋体" panose="02010600030101010101" pitchFamily="2" charset="-122"/>
                            <a:cs typeface="Cambria Math" panose="02040503050406030204" charset="0"/>
                          </a:rPr>
                          <m:t>]</m:t>
                        </m:r>
                      </m:e>
                    </m:nary>
                  </m:oMath>
                </a14:m>
                <a:endParaRPr lang="en-US" altLang="zh-CN" sz="2400" i="1">
                  <a:latin typeface="Cambria Math" panose="02040503050406030204" charset="0"/>
                  <a:ea typeface="宋体" panose="02010600030101010101" pitchFamily="2" charset="-122"/>
                  <a:cs typeface="Cambria Math" panose="02040503050406030204" charset="0"/>
                </a:endParaRPr>
              </a:p>
              <a:p>
                <a:pPr marL="1257300" lvl="2" indent="-342900" fontAlgn="auto">
                  <a:lnSpc>
                    <a:spcPct val="120000"/>
                  </a:lnSpc>
                  <a:buSzPct val="75000"/>
                  <a:buFont typeface="Wingdings" panose="05000000000000000000" charset="0"/>
                  <a:buChar char="l"/>
                </a:pPr>
                <a14:m>
                  <m:oMath xmlns:m="http://schemas.openxmlformats.org/officeDocument/2006/math">
                    <m:r>
                      <a:rPr lang="en-US" altLang="zh-CN" sz="2400" i="1">
                        <a:latin typeface="Cambria Math" panose="02040503050406030204" charset="0"/>
                        <a:ea typeface="宋体" panose="02010600030101010101" pitchFamily="2" charset="-122"/>
                        <a:cs typeface="Cambria Math" panose="02040503050406030204" charset="0"/>
                      </a:rPr>
                      <m:t>𝑉𝑎𝑟</m:t>
                    </m:r>
                    <m:r>
                      <a:rPr lang="en-US" altLang="zh-CN" sz="2400" i="1">
                        <a:latin typeface="Cambria Math" panose="02040503050406030204" charset="0"/>
                        <a:ea typeface="宋体" panose="02010600030101010101" pitchFamily="2" charset="-122"/>
                        <a:cs typeface="Cambria Math" panose="02040503050406030204" charset="0"/>
                      </a:rPr>
                      <m:t>(</m:t>
                    </m:r>
                    <m:r>
                      <a:rPr lang="en-US" altLang="zh-CN" sz="2400" i="1">
                        <a:latin typeface="Cambria Math" panose="02040503050406030204" charset="0"/>
                        <a:ea typeface="宋体" panose="02010600030101010101" pitchFamily="2" charset="-122"/>
                        <a:cs typeface="Cambria Math" panose="02040503050406030204" charset="0"/>
                      </a:rPr>
                      <m:t>𝑋</m:t>
                    </m:r>
                    <m:r>
                      <a:rPr lang="en-US" altLang="zh-CN" sz="2400" i="1">
                        <a:latin typeface="Cambria Math" panose="02040503050406030204" charset="0"/>
                        <a:ea typeface="宋体" panose="02010600030101010101" pitchFamily="2" charset="-122"/>
                        <a:cs typeface="Cambria Math" panose="02040503050406030204" charset="0"/>
                      </a:rPr>
                      <m:t>)=</m:t>
                    </m:r>
                    <m:r>
                      <a:rPr lang="en-US" altLang="zh-CN" sz="2400" i="1">
                        <a:latin typeface="Cambria Math" panose="02040503050406030204" charset="0"/>
                        <a:ea typeface="宋体" panose="02010600030101010101" pitchFamily="2" charset="-122"/>
                        <a:cs typeface="Cambria Math" panose="02040503050406030204" charset="0"/>
                      </a:rPr>
                      <m:t>𝐸</m:t>
                    </m:r>
                    <m:r>
                      <a:rPr lang="en-US" altLang="zh-CN" sz="2400" i="1">
                        <a:latin typeface="Cambria Math" panose="02040503050406030204" charset="0"/>
                        <a:ea typeface="宋体" panose="02010600030101010101" pitchFamily="2" charset="-122"/>
                        <a:cs typeface="Cambria Math" panose="02040503050406030204" charset="0"/>
                      </a:rPr>
                      <m:t>[</m:t>
                    </m:r>
                    <m:sSup>
                      <m:sSupPr>
                        <m:ctrlPr>
                          <a:rPr lang="en-US" altLang="zh-CN" sz="2400" i="1">
                            <a:latin typeface="Cambria Math" panose="02040503050406030204" charset="0"/>
                            <a:ea typeface="宋体" panose="02010600030101010101" pitchFamily="2" charset="-122"/>
                            <a:cs typeface="Cambria Math" panose="02040503050406030204" charset="0"/>
                          </a:rPr>
                        </m:ctrlPr>
                      </m:sSupPr>
                      <m:e>
                        <m:r>
                          <a:rPr lang="en-US" altLang="zh-CN" sz="2400" i="1">
                            <a:latin typeface="Cambria Math" panose="02040503050406030204" charset="0"/>
                            <a:ea typeface="宋体" panose="02010600030101010101" pitchFamily="2" charset="-122"/>
                            <a:cs typeface="Cambria Math" panose="02040503050406030204" charset="0"/>
                          </a:rPr>
                          <m:t>𝑋</m:t>
                        </m:r>
                      </m:e>
                      <m:sup>
                        <m:r>
                          <a:rPr lang="en-US" altLang="zh-CN" sz="2400" i="1">
                            <a:latin typeface="Cambria Math" panose="02040503050406030204" charset="0"/>
                            <a:ea typeface="宋体" panose="02010600030101010101" pitchFamily="2" charset="-122"/>
                            <a:cs typeface="Cambria Math" panose="02040503050406030204" charset="0"/>
                          </a:rPr>
                          <m:t>2</m:t>
                        </m:r>
                      </m:sup>
                    </m:sSup>
                    <m:r>
                      <a:rPr lang="en-US" altLang="zh-CN" sz="2400" i="1">
                        <a:latin typeface="Cambria Math" panose="02040503050406030204" charset="0"/>
                        <a:ea typeface="宋体" panose="02010600030101010101" pitchFamily="2" charset="-122"/>
                        <a:cs typeface="Cambria Math" panose="02040503050406030204" charset="0"/>
                      </a:rPr>
                      <m:t>]</m:t>
                    </m:r>
                    <m:r>
                      <a:rPr lang="en-US" altLang="zh-CN" sz="2400" i="1">
                        <a:latin typeface="Cambria Math" panose="02040503050406030204" charset="0"/>
                        <a:ea typeface="宋体" panose="02010600030101010101" pitchFamily="2" charset="-122"/>
                        <a:cs typeface="Cambria Math" panose="02040503050406030204" charset="0"/>
                      </a:rPr>
                      <m:t>−</m:t>
                    </m:r>
                    <m:sSup>
                      <m:sSupPr>
                        <m:ctrlPr>
                          <a:rPr lang="en-US" altLang="zh-CN" sz="2400" i="1">
                            <a:latin typeface="Cambria Math" panose="02040503050406030204" charset="0"/>
                            <a:ea typeface="宋体" panose="02010600030101010101" pitchFamily="2" charset="-122"/>
                            <a:cs typeface="Cambria Math" panose="02040503050406030204" charset="0"/>
                          </a:rPr>
                        </m:ctrlPr>
                      </m:sSupPr>
                      <m:e>
                        <m:r>
                          <a:rPr lang="en-US" altLang="zh-CN" sz="2400" i="1">
                            <a:latin typeface="Cambria Math" panose="02040503050406030204" charset="0"/>
                            <a:ea typeface="宋体" panose="02010600030101010101" pitchFamily="2" charset="-122"/>
                            <a:cs typeface="Cambria Math" panose="02040503050406030204" charset="0"/>
                          </a:rPr>
                          <m:t>(</m:t>
                        </m:r>
                        <m:r>
                          <a:rPr lang="en-US" altLang="zh-CN" sz="2400" i="1">
                            <a:latin typeface="Cambria Math" panose="02040503050406030204" charset="0"/>
                            <a:ea typeface="宋体" panose="02010600030101010101" pitchFamily="2" charset="-122"/>
                            <a:cs typeface="Cambria Math" panose="02040503050406030204" charset="0"/>
                          </a:rPr>
                          <m:t>𝐸</m:t>
                        </m:r>
                        <m:r>
                          <a:rPr lang="en-US" altLang="zh-CN" sz="2400" i="1">
                            <a:latin typeface="Cambria Math" panose="02040503050406030204" charset="0"/>
                            <a:ea typeface="宋体" panose="02010600030101010101" pitchFamily="2" charset="-122"/>
                            <a:cs typeface="Cambria Math" panose="02040503050406030204" charset="0"/>
                          </a:rPr>
                          <m:t>[</m:t>
                        </m:r>
                        <m:r>
                          <a:rPr lang="en-US" altLang="zh-CN" sz="2400" i="1">
                            <a:latin typeface="Cambria Math" panose="02040503050406030204" charset="0"/>
                            <a:ea typeface="宋体" panose="02010600030101010101" pitchFamily="2" charset="-122"/>
                            <a:cs typeface="Cambria Math" panose="02040503050406030204" charset="0"/>
                          </a:rPr>
                          <m:t>𝑋</m:t>
                        </m:r>
                        <m:r>
                          <a:rPr lang="en-US" altLang="zh-CN" sz="2400" i="1">
                            <a:latin typeface="Cambria Math" panose="02040503050406030204" charset="0"/>
                            <a:ea typeface="宋体" panose="02010600030101010101" pitchFamily="2" charset="-122"/>
                            <a:cs typeface="Cambria Math" panose="02040503050406030204" charset="0"/>
                          </a:rPr>
                          <m:t>])</m:t>
                        </m:r>
                      </m:e>
                      <m:sup>
                        <m:r>
                          <a:rPr lang="en-US" altLang="zh-CN" sz="2400" i="1">
                            <a:latin typeface="Cambria Math" panose="02040503050406030204" charset="0"/>
                            <a:ea typeface="宋体" panose="02010600030101010101" pitchFamily="2" charset="-122"/>
                            <a:cs typeface="Cambria Math" panose="02040503050406030204" charset="0"/>
                          </a:rPr>
                          <m:t>2</m:t>
                        </m:r>
                      </m:sup>
                    </m:sSup>
                  </m:oMath>
                </a14:m>
                <a:endParaRPr lang="en-US" altLang="zh-CN" sz="2400" i="1">
                  <a:latin typeface="Cambria Math" panose="02040503050406030204" charset="0"/>
                  <a:ea typeface="宋体" panose="02010600030101010101" pitchFamily="2" charset="-122"/>
                  <a:cs typeface="Cambria Math" panose="02040503050406030204" charset="0"/>
                </a:endParaRPr>
              </a:p>
              <a:p>
                <a:pPr marL="1257300" lvl="2" indent="-342900" fontAlgn="auto">
                  <a:lnSpc>
                    <a:spcPct val="120000"/>
                  </a:lnSpc>
                  <a:buSzPct val="75000"/>
                  <a:buFont typeface="Wingdings" panose="05000000000000000000" charset="0"/>
                  <a:buChar char="l"/>
                </a:pPr>
                <a:endParaRPr lang="en-US" altLang="zh-CN" sz="2400" i="1">
                  <a:latin typeface="Cambria Math" panose="02040503050406030204" charset="0"/>
                  <a:ea typeface="宋体" panose="02010600030101010101" pitchFamily="2" charset="-122"/>
                  <a:cs typeface="Cambria Math" panose="02040503050406030204" charset="0"/>
                </a:endParaRPr>
              </a:p>
              <a:p>
                <a:pPr marL="800100" lvl="1" indent="-342900" fontAlgn="auto">
                  <a:lnSpc>
                    <a:spcPct val="120000"/>
                  </a:lnSpc>
                  <a:buSzPct val="75000"/>
                  <a:buFont typeface="Wingdings" panose="05000000000000000000" charset="0"/>
                  <a:buChar char="l"/>
                </a:pPr>
                <a:r>
                  <a:rPr lang="zh-CN" altLang="en-US" sz="2400">
                    <a:latin typeface="Cambria Math" panose="02040503050406030204" charset="0"/>
                    <a:ea typeface="宋体" panose="02010600030101010101" pitchFamily="2" charset="-122"/>
                    <a:cs typeface="Cambria Math" panose="02040503050406030204" charset="0"/>
                  </a:rPr>
                  <a:t>相互独立的</a:t>
                </a:r>
                <a:r>
                  <a:rPr lang="zh-CN" altLang="en-US" sz="2400">
                    <a:latin typeface="Cambria Math" panose="02040503050406030204" charset="0"/>
                    <a:ea typeface="宋体" panose="02010600030101010101" pitchFamily="2" charset="-122"/>
                    <a:cs typeface="Cambria Math" panose="02040503050406030204" charset="0"/>
                  </a:rPr>
                  <a:t>随机变量</a:t>
                </a:r>
                <a:endParaRPr lang="zh-CN" altLang="en-US" sz="2400">
                  <a:latin typeface="Cambria Math" panose="02040503050406030204" charset="0"/>
                  <a:ea typeface="宋体" panose="02010600030101010101" pitchFamily="2" charset="-122"/>
                  <a:cs typeface="Cambria Math" panose="02040503050406030204" charset="0"/>
                </a:endParaRPr>
              </a:p>
              <a:p>
                <a:pPr marL="1257300" lvl="2" indent="-342900" fontAlgn="auto">
                  <a:lnSpc>
                    <a:spcPct val="120000"/>
                  </a:lnSpc>
                  <a:buSzPct val="75000"/>
                  <a:buFont typeface="Wingdings" panose="05000000000000000000" charset="0"/>
                  <a:buChar char="l"/>
                </a:pPr>
                <a14:m>
                  <m:oMath xmlns:m="http://schemas.openxmlformats.org/officeDocument/2006/math">
                    <m:r>
                      <a:rPr lang="en-US" altLang="zh-CN" sz="2400" i="1">
                        <a:latin typeface="Cambria Math" panose="02040503050406030204" charset="0"/>
                        <a:ea typeface="宋体" panose="02010600030101010101" pitchFamily="2" charset="-122"/>
                        <a:cs typeface="Cambria Math" panose="02040503050406030204" charset="0"/>
                      </a:rPr>
                      <m:t>𝐸</m:t>
                    </m:r>
                    <m:r>
                      <a:rPr lang="en-US" altLang="zh-CN" sz="2400" i="1">
                        <a:latin typeface="Cambria Math" panose="02040503050406030204" charset="0"/>
                        <a:ea typeface="宋体" panose="02010600030101010101" pitchFamily="2" charset="-122"/>
                        <a:cs typeface="Cambria Math" panose="02040503050406030204" charset="0"/>
                      </a:rPr>
                      <m:t>[</m:t>
                    </m:r>
                    <m:nary>
                      <m:naryPr>
                        <m:chr m:val="∏"/>
                        <m:limLoc m:val="undOvr"/>
                        <m:ctrlPr>
                          <a:rPr lang="en-US" altLang="zh-CN" sz="2400" i="1">
                            <a:latin typeface="Cambria Math" panose="02040503050406030204" charset="0"/>
                            <a:ea typeface="宋体" panose="02010600030101010101" pitchFamily="2" charset="-122"/>
                            <a:cs typeface="Cambria Math" panose="02040503050406030204" charset="0"/>
                          </a:rPr>
                        </m:ctrlPr>
                      </m:naryPr>
                      <m:sub>
                        <m:r>
                          <a:rPr lang="en-US" altLang="zh-CN" sz="2400" i="1">
                            <a:latin typeface="Cambria Math" panose="02040503050406030204" charset="0"/>
                            <a:ea typeface="宋体" panose="02010600030101010101" pitchFamily="2" charset="-122"/>
                            <a:cs typeface="Cambria Math" panose="02040503050406030204" charset="0"/>
                          </a:rPr>
                          <m:t>𝑖</m:t>
                        </m:r>
                        <m:r>
                          <a:rPr lang="en-US" altLang="zh-CN" sz="2400" i="1">
                            <a:latin typeface="Cambria Math" panose="02040503050406030204" charset="0"/>
                            <a:ea typeface="宋体" panose="02010600030101010101" pitchFamily="2" charset="-122"/>
                            <a:cs typeface="Cambria Math" panose="02040503050406030204" charset="0"/>
                          </a:rPr>
                          <m:t>=</m:t>
                        </m:r>
                        <m:r>
                          <a:rPr lang="en-US" altLang="zh-CN" sz="2400" i="1">
                            <a:latin typeface="Cambria Math" panose="02040503050406030204" charset="0"/>
                            <a:ea typeface="宋体" panose="02010600030101010101" pitchFamily="2" charset="-122"/>
                            <a:cs typeface="Cambria Math" panose="02040503050406030204" charset="0"/>
                          </a:rPr>
                          <m:t>1</m:t>
                        </m:r>
                      </m:sub>
                      <m:sup>
                        <m:r>
                          <a:rPr lang="en-US" altLang="zh-CN" sz="2400" i="1">
                            <a:latin typeface="Cambria Math" panose="02040503050406030204" charset="0"/>
                            <a:ea typeface="宋体" panose="02010600030101010101" pitchFamily="2" charset="-122"/>
                            <a:cs typeface="Cambria Math" panose="02040503050406030204" charset="0"/>
                          </a:rPr>
                          <m:t>𝑛</m:t>
                        </m:r>
                      </m:sup>
                      <m:e>
                        <m:sSub>
                          <m:sSubPr>
                            <m:ctrlPr>
                              <a:rPr lang="en-US" altLang="zh-CN" sz="2400" i="1">
                                <a:latin typeface="Cambria Math" panose="02040503050406030204" charset="0"/>
                                <a:ea typeface="宋体" panose="02010600030101010101" pitchFamily="2" charset="-122"/>
                                <a:cs typeface="Cambria Math" panose="02040503050406030204" charset="0"/>
                              </a:rPr>
                            </m:ctrlPr>
                          </m:sSubPr>
                          <m:e>
                            <m:r>
                              <a:rPr lang="en-US" altLang="zh-CN" sz="2400" i="1">
                                <a:latin typeface="Cambria Math" panose="02040503050406030204" charset="0"/>
                                <a:ea typeface="宋体" panose="02010600030101010101" pitchFamily="2" charset="-122"/>
                                <a:cs typeface="Cambria Math" panose="02040503050406030204" charset="0"/>
                              </a:rPr>
                              <m:t>𝑋</m:t>
                            </m:r>
                          </m:e>
                          <m:sub>
                            <m:r>
                              <a:rPr lang="en-US" altLang="zh-CN" sz="2400" i="1">
                                <a:latin typeface="Cambria Math" panose="02040503050406030204" charset="0"/>
                                <a:ea typeface="宋体" panose="02010600030101010101" pitchFamily="2" charset="-122"/>
                                <a:cs typeface="Cambria Math" panose="02040503050406030204" charset="0"/>
                              </a:rPr>
                              <m:t>𝑖</m:t>
                            </m:r>
                          </m:sub>
                        </m:sSub>
                      </m:e>
                    </m:nary>
                    <m:r>
                      <a:rPr lang="en-US" altLang="zh-CN" sz="2400" i="1">
                        <a:latin typeface="Cambria Math" panose="02040503050406030204" charset="0"/>
                        <a:ea typeface="宋体" panose="02010600030101010101" pitchFamily="2" charset="-122"/>
                        <a:cs typeface="Cambria Math" panose="02040503050406030204" charset="0"/>
                      </a:rPr>
                      <m:t>]=</m:t>
                    </m:r>
                    <m:nary>
                      <m:naryPr>
                        <m:chr m:val="∏"/>
                        <m:limLoc m:val="undOvr"/>
                        <m:ctrlPr>
                          <a:rPr lang="en-US" altLang="zh-CN" sz="2400" i="1">
                            <a:latin typeface="Cambria Math" panose="02040503050406030204" charset="0"/>
                            <a:ea typeface="宋体" panose="02010600030101010101" pitchFamily="2" charset="-122"/>
                            <a:cs typeface="Cambria Math" panose="02040503050406030204" charset="0"/>
                          </a:rPr>
                        </m:ctrlPr>
                      </m:naryPr>
                      <m:sub>
                        <m:r>
                          <a:rPr lang="en-US" altLang="zh-CN" sz="2400" i="1">
                            <a:latin typeface="Cambria Math" panose="02040503050406030204" charset="0"/>
                            <a:ea typeface="宋体" panose="02010600030101010101" pitchFamily="2" charset="-122"/>
                            <a:cs typeface="Cambria Math" panose="02040503050406030204" charset="0"/>
                          </a:rPr>
                          <m:t>𝑖</m:t>
                        </m:r>
                        <m:r>
                          <a:rPr lang="en-US" altLang="zh-CN" sz="2400" i="1">
                            <a:latin typeface="Cambria Math" panose="02040503050406030204" charset="0"/>
                            <a:ea typeface="宋体" panose="02010600030101010101" pitchFamily="2" charset="-122"/>
                            <a:cs typeface="Cambria Math" panose="02040503050406030204" charset="0"/>
                          </a:rPr>
                          <m:t>=</m:t>
                        </m:r>
                        <m:r>
                          <a:rPr lang="en-US" altLang="zh-CN" sz="2400" i="1">
                            <a:latin typeface="Cambria Math" panose="02040503050406030204" charset="0"/>
                            <a:ea typeface="宋体" panose="02010600030101010101" pitchFamily="2" charset="-122"/>
                            <a:cs typeface="Cambria Math" panose="02040503050406030204" charset="0"/>
                          </a:rPr>
                          <m:t>1</m:t>
                        </m:r>
                      </m:sub>
                      <m:sup>
                        <m:r>
                          <a:rPr lang="en-US" altLang="zh-CN" sz="2400" i="1">
                            <a:latin typeface="Cambria Math" panose="02040503050406030204" charset="0"/>
                            <a:ea typeface="宋体" panose="02010600030101010101" pitchFamily="2" charset="-122"/>
                            <a:cs typeface="Cambria Math" panose="02040503050406030204" charset="0"/>
                          </a:rPr>
                          <m:t>𝑛</m:t>
                        </m:r>
                      </m:sup>
                      <m:e>
                        <m:r>
                          <a:rPr lang="en-US" altLang="zh-CN" sz="2400" i="1">
                            <a:latin typeface="Cambria Math" panose="02040503050406030204" charset="0"/>
                            <a:ea typeface="宋体" panose="02010600030101010101" pitchFamily="2" charset="-122"/>
                            <a:cs typeface="Cambria Math" panose="02040503050406030204" charset="0"/>
                          </a:rPr>
                          <m:t>𝐸</m:t>
                        </m:r>
                        <m:r>
                          <a:rPr lang="en-US" altLang="zh-CN" sz="2400" i="1">
                            <a:latin typeface="Cambria Math" panose="02040503050406030204" charset="0"/>
                            <a:ea typeface="宋体" panose="02010600030101010101" pitchFamily="2" charset="-122"/>
                            <a:cs typeface="Cambria Math" panose="02040503050406030204" charset="0"/>
                          </a:rPr>
                          <m:t>[</m:t>
                        </m:r>
                        <m:sSub>
                          <m:sSubPr>
                            <m:ctrlPr>
                              <a:rPr lang="en-US" altLang="zh-CN" sz="2400" i="1">
                                <a:latin typeface="Cambria Math" panose="02040503050406030204" charset="0"/>
                                <a:ea typeface="宋体" panose="02010600030101010101" pitchFamily="2" charset="-122"/>
                                <a:cs typeface="Cambria Math" panose="02040503050406030204" charset="0"/>
                              </a:rPr>
                            </m:ctrlPr>
                          </m:sSubPr>
                          <m:e>
                            <m:r>
                              <a:rPr lang="en-US" altLang="zh-CN" sz="2400" i="1">
                                <a:latin typeface="Cambria Math" panose="02040503050406030204" charset="0"/>
                                <a:ea typeface="宋体" panose="02010600030101010101" pitchFamily="2" charset="-122"/>
                                <a:cs typeface="Cambria Math" panose="02040503050406030204" charset="0"/>
                              </a:rPr>
                              <m:t>𝑋</m:t>
                            </m:r>
                          </m:e>
                          <m:sub>
                            <m:r>
                              <a:rPr lang="en-US" altLang="zh-CN" sz="2400" i="1">
                                <a:latin typeface="Cambria Math" panose="02040503050406030204" charset="0"/>
                                <a:ea typeface="宋体" panose="02010600030101010101" pitchFamily="2" charset="-122"/>
                                <a:cs typeface="Cambria Math" panose="02040503050406030204" charset="0"/>
                              </a:rPr>
                              <m:t>𝑖</m:t>
                            </m:r>
                          </m:sub>
                        </m:sSub>
                        <m:r>
                          <a:rPr lang="en-US" altLang="zh-CN" sz="2400" i="1">
                            <a:latin typeface="Cambria Math" panose="02040503050406030204" charset="0"/>
                            <a:ea typeface="宋体" panose="02010600030101010101" pitchFamily="2" charset="-122"/>
                            <a:cs typeface="Cambria Math" panose="02040503050406030204" charset="0"/>
                          </a:rPr>
                          <m:t>]</m:t>
                        </m:r>
                      </m:e>
                    </m:nary>
                  </m:oMath>
                </a14:m>
                <a:endParaRPr lang="en-US" altLang="zh-CN" sz="2400" i="1">
                  <a:latin typeface="Cambria Math" panose="02040503050406030204" charset="0"/>
                  <a:ea typeface="宋体" panose="02010600030101010101" pitchFamily="2" charset="-122"/>
                  <a:cs typeface="Cambria Math" panose="02040503050406030204" charset="0"/>
                </a:endParaRPr>
              </a:p>
              <a:p>
                <a:pPr marL="1257300" lvl="2" indent="-342900" fontAlgn="auto">
                  <a:lnSpc>
                    <a:spcPct val="120000"/>
                  </a:lnSpc>
                  <a:buSzPct val="75000"/>
                  <a:buFont typeface="Wingdings" panose="05000000000000000000" charset="0"/>
                  <a:buChar char="l"/>
                </a:pPr>
                <a14:m>
                  <m:oMath xmlns:m="http://schemas.openxmlformats.org/officeDocument/2006/math">
                    <m:r>
                      <a:rPr lang="en-US" altLang="zh-CN" sz="2400" i="1">
                        <a:latin typeface="Cambria Math" panose="02040503050406030204" charset="0"/>
                        <a:ea typeface="宋体" panose="02010600030101010101" pitchFamily="2" charset="-122"/>
                        <a:cs typeface="Cambria Math" panose="02040503050406030204" charset="0"/>
                      </a:rPr>
                      <m:t>𝑉𝑎𝑟</m:t>
                    </m:r>
                    <m:r>
                      <a:rPr lang="en-US" altLang="zh-CN" sz="2400" i="1">
                        <a:latin typeface="Cambria Math" panose="02040503050406030204" charset="0"/>
                        <a:ea typeface="宋体" panose="02010600030101010101" pitchFamily="2" charset="-122"/>
                        <a:cs typeface="Cambria Math" panose="02040503050406030204" charset="0"/>
                      </a:rPr>
                      <m:t>[</m:t>
                    </m:r>
                    <m:nary>
                      <m:naryPr>
                        <m:chr m:val="∑"/>
                        <m:limLoc m:val="undOvr"/>
                        <m:ctrlPr>
                          <a:rPr lang="en-US" altLang="zh-CN" sz="2400" i="1">
                            <a:latin typeface="Cambria Math" panose="02040503050406030204" charset="0"/>
                            <a:ea typeface="宋体" panose="02010600030101010101" pitchFamily="2" charset="-122"/>
                            <a:cs typeface="Cambria Math" panose="02040503050406030204" charset="0"/>
                          </a:rPr>
                        </m:ctrlPr>
                      </m:naryPr>
                      <m:sub>
                        <m:r>
                          <a:rPr lang="en-US" altLang="zh-CN" sz="2400" i="1">
                            <a:latin typeface="Cambria Math" panose="02040503050406030204" charset="0"/>
                            <a:ea typeface="宋体" panose="02010600030101010101" pitchFamily="2" charset="-122"/>
                            <a:cs typeface="Cambria Math" panose="02040503050406030204" charset="0"/>
                          </a:rPr>
                          <m:t>𝑖</m:t>
                        </m:r>
                        <m:r>
                          <a:rPr lang="en-US" altLang="zh-CN" sz="2400" i="1">
                            <a:latin typeface="Cambria Math" panose="02040503050406030204" charset="0"/>
                            <a:ea typeface="宋体" panose="02010600030101010101" pitchFamily="2" charset="-122"/>
                            <a:cs typeface="Cambria Math" panose="02040503050406030204" charset="0"/>
                          </a:rPr>
                          <m:t>=</m:t>
                        </m:r>
                        <m:r>
                          <a:rPr lang="en-US" altLang="zh-CN" sz="2400" i="1">
                            <a:latin typeface="Cambria Math" panose="02040503050406030204" charset="0"/>
                            <a:ea typeface="宋体" panose="02010600030101010101" pitchFamily="2" charset="-122"/>
                            <a:cs typeface="Cambria Math" panose="02040503050406030204" charset="0"/>
                          </a:rPr>
                          <m:t>1</m:t>
                        </m:r>
                      </m:sub>
                      <m:sup>
                        <m:r>
                          <a:rPr lang="en-US" altLang="zh-CN" sz="2400" i="1">
                            <a:latin typeface="Cambria Math" panose="02040503050406030204" charset="0"/>
                            <a:ea typeface="宋体" panose="02010600030101010101" pitchFamily="2" charset="-122"/>
                            <a:cs typeface="Cambria Math" panose="02040503050406030204" charset="0"/>
                          </a:rPr>
                          <m:t>𝑛</m:t>
                        </m:r>
                      </m:sup>
                      <m:e>
                        <m:sSub>
                          <m:sSubPr>
                            <m:ctrlPr>
                              <a:rPr lang="en-US" altLang="zh-CN" sz="2400" i="1">
                                <a:latin typeface="Cambria Math" panose="02040503050406030204" charset="0"/>
                                <a:ea typeface="宋体" panose="02010600030101010101" pitchFamily="2" charset="-122"/>
                                <a:cs typeface="Cambria Math" panose="02040503050406030204" charset="0"/>
                              </a:rPr>
                            </m:ctrlPr>
                          </m:sSubPr>
                          <m:e>
                            <m:r>
                              <a:rPr lang="en-US" altLang="zh-CN" sz="2400" i="1">
                                <a:latin typeface="Cambria Math" panose="02040503050406030204" charset="0"/>
                                <a:ea typeface="宋体" panose="02010600030101010101" pitchFamily="2" charset="-122"/>
                                <a:cs typeface="Cambria Math" panose="02040503050406030204" charset="0"/>
                              </a:rPr>
                              <m:t>𝑋</m:t>
                            </m:r>
                          </m:e>
                          <m:sub>
                            <m:r>
                              <a:rPr lang="en-US" altLang="zh-CN" sz="2400" i="1">
                                <a:latin typeface="Cambria Math" panose="02040503050406030204" charset="0"/>
                                <a:ea typeface="宋体" panose="02010600030101010101" pitchFamily="2" charset="-122"/>
                                <a:cs typeface="Cambria Math" panose="02040503050406030204" charset="0"/>
                              </a:rPr>
                              <m:t>𝑖</m:t>
                            </m:r>
                          </m:sub>
                        </m:sSub>
                      </m:e>
                    </m:nary>
                    <m:r>
                      <a:rPr lang="en-US" altLang="zh-CN" sz="2400" i="1">
                        <a:latin typeface="Cambria Math" panose="02040503050406030204" charset="0"/>
                        <a:ea typeface="宋体" panose="02010600030101010101" pitchFamily="2" charset="-122"/>
                        <a:cs typeface="Cambria Math" panose="02040503050406030204" charset="0"/>
                      </a:rPr>
                      <m:t>]=</m:t>
                    </m:r>
                    <m:nary>
                      <m:naryPr>
                        <m:chr m:val="∑"/>
                        <m:limLoc m:val="undOvr"/>
                        <m:ctrlPr>
                          <a:rPr lang="en-US" altLang="zh-CN" sz="2400" i="1">
                            <a:latin typeface="Cambria Math" panose="02040503050406030204" charset="0"/>
                            <a:ea typeface="宋体" panose="02010600030101010101" pitchFamily="2" charset="-122"/>
                            <a:cs typeface="Cambria Math" panose="02040503050406030204" charset="0"/>
                          </a:rPr>
                        </m:ctrlPr>
                      </m:naryPr>
                      <m:sub>
                        <m:r>
                          <a:rPr lang="en-US" altLang="zh-CN" sz="2400" i="1">
                            <a:latin typeface="Cambria Math" panose="02040503050406030204" charset="0"/>
                            <a:ea typeface="宋体" panose="02010600030101010101" pitchFamily="2" charset="-122"/>
                            <a:cs typeface="Cambria Math" panose="02040503050406030204" charset="0"/>
                          </a:rPr>
                          <m:t>𝑖</m:t>
                        </m:r>
                        <m:r>
                          <a:rPr lang="en-US" altLang="zh-CN" sz="2400" i="1">
                            <a:latin typeface="Cambria Math" panose="02040503050406030204" charset="0"/>
                            <a:ea typeface="宋体" panose="02010600030101010101" pitchFamily="2" charset="-122"/>
                            <a:cs typeface="Cambria Math" panose="02040503050406030204" charset="0"/>
                          </a:rPr>
                          <m:t>=</m:t>
                        </m:r>
                        <m:r>
                          <a:rPr lang="en-US" altLang="zh-CN" sz="2400" i="1">
                            <a:latin typeface="Cambria Math" panose="02040503050406030204" charset="0"/>
                            <a:ea typeface="宋体" panose="02010600030101010101" pitchFamily="2" charset="-122"/>
                            <a:cs typeface="Cambria Math" panose="02040503050406030204" charset="0"/>
                          </a:rPr>
                          <m:t>1</m:t>
                        </m:r>
                      </m:sub>
                      <m:sup>
                        <m:r>
                          <a:rPr lang="en-US" altLang="zh-CN" sz="2400" i="1">
                            <a:latin typeface="Cambria Math" panose="02040503050406030204" charset="0"/>
                            <a:ea typeface="宋体" panose="02010600030101010101" pitchFamily="2" charset="-122"/>
                            <a:cs typeface="Cambria Math" panose="02040503050406030204" charset="0"/>
                          </a:rPr>
                          <m:t>𝑛</m:t>
                        </m:r>
                      </m:sup>
                      <m:e>
                        <m:r>
                          <a:rPr lang="en-US" altLang="zh-CN" sz="2400" i="1">
                            <a:latin typeface="Cambria Math" panose="02040503050406030204" charset="0"/>
                            <a:ea typeface="宋体" panose="02010600030101010101" pitchFamily="2" charset="-122"/>
                            <a:cs typeface="Cambria Math" panose="02040503050406030204" charset="0"/>
                          </a:rPr>
                          <m:t>𝑉𝑎𝑟</m:t>
                        </m:r>
                        <m:r>
                          <a:rPr lang="en-US" altLang="zh-CN" sz="2400" i="1">
                            <a:latin typeface="Cambria Math" panose="02040503050406030204" charset="0"/>
                            <a:ea typeface="宋体" panose="02010600030101010101" pitchFamily="2" charset="-122"/>
                            <a:cs typeface="Cambria Math" panose="02040503050406030204" charset="0"/>
                          </a:rPr>
                          <m:t>[</m:t>
                        </m:r>
                        <m:sSub>
                          <m:sSubPr>
                            <m:ctrlPr>
                              <a:rPr lang="en-US" altLang="zh-CN" sz="2400" i="1">
                                <a:latin typeface="Cambria Math" panose="02040503050406030204" charset="0"/>
                                <a:ea typeface="宋体" panose="02010600030101010101" pitchFamily="2" charset="-122"/>
                                <a:cs typeface="Cambria Math" panose="02040503050406030204" charset="0"/>
                              </a:rPr>
                            </m:ctrlPr>
                          </m:sSubPr>
                          <m:e>
                            <m:r>
                              <a:rPr lang="en-US" altLang="zh-CN" sz="2400" i="1">
                                <a:latin typeface="Cambria Math" panose="02040503050406030204" charset="0"/>
                                <a:ea typeface="宋体" panose="02010600030101010101" pitchFamily="2" charset="-122"/>
                                <a:cs typeface="Cambria Math" panose="02040503050406030204" charset="0"/>
                              </a:rPr>
                              <m:t>𝑋</m:t>
                            </m:r>
                          </m:e>
                          <m:sub>
                            <m:r>
                              <a:rPr lang="en-US" altLang="zh-CN" sz="2400" i="1">
                                <a:latin typeface="Cambria Math" panose="02040503050406030204" charset="0"/>
                                <a:ea typeface="宋体" panose="02010600030101010101" pitchFamily="2" charset="-122"/>
                                <a:cs typeface="Cambria Math" panose="02040503050406030204" charset="0"/>
                              </a:rPr>
                              <m:t>𝑖</m:t>
                            </m:r>
                          </m:sub>
                        </m:sSub>
                        <m:r>
                          <a:rPr lang="en-US" altLang="zh-CN" sz="2400" i="1">
                            <a:latin typeface="Cambria Math" panose="02040503050406030204" charset="0"/>
                            <a:ea typeface="宋体" panose="02010600030101010101" pitchFamily="2" charset="-122"/>
                            <a:cs typeface="Cambria Math" panose="02040503050406030204" charset="0"/>
                          </a:rPr>
                          <m:t>]</m:t>
                        </m:r>
                      </m:e>
                    </m:nary>
                  </m:oMath>
                </a14:m>
                <a:endParaRPr lang="en-US" altLang="zh-CN" sz="2400" i="1">
                  <a:latin typeface="Cambria Math" panose="02040503050406030204" charset="0"/>
                  <a:ea typeface="宋体" panose="02010600030101010101" pitchFamily="2" charset="-122"/>
                  <a:cs typeface="Cambria Math" panose="02040503050406030204" charset="0"/>
                </a:endParaRPr>
              </a:p>
              <a:p>
                <a:pPr lvl="1" indent="0" fontAlgn="auto">
                  <a:lnSpc>
                    <a:spcPct val="120000"/>
                  </a:lnSpc>
                  <a:buSzPct val="75000"/>
                  <a:buFont typeface="Wingdings" panose="05000000000000000000" charset="0"/>
                  <a:buNone/>
                </a:pPr>
                <a:endParaRPr lang="zh-CN" altLang="en-US" sz="2400">
                  <a:latin typeface="Cambria Math" panose="02040503050406030204" charset="0"/>
                  <a:ea typeface="宋体" panose="02010600030101010101" pitchFamily="2" charset="-122"/>
                  <a:cs typeface="Cambria Math" panose="02040503050406030204" charset="0"/>
                </a:endParaRPr>
              </a:p>
            </p:txBody>
          </p:sp>
        </mc:Choice>
        <mc:Fallback>
          <p:sp>
            <p:nvSpPr>
              <p:cNvPr id="9" name="文本框 8"/>
              <p:cNvSpPr txBox="1">
                <a:spLocks noRot="1" noChangeAspect="1" noMove="1" noResize="1" noEditPoints="1" noAdjustHandles="1" noChangeArrowheads="1" noChangeShapeType="1" noTextEdit="1"/>
              </p:cNvSpPr>
              <p:nvPr/>
            </p:nvSpPr>
            <p:spPr>
              <a:xfrm>
                <a:off x="793750" y="1410970"/>
                <a:ext cx="10560050" cy="4702810"/>
              </a:xfrm>
              <a:prstGeom prst="rect">
                <a:avLst/>
              </a:prstGeom>
              <a:blipFill rotWithShape="1">
                <a:blip r:embed="rId2"/>
                <a:stretch>
                  <a:fillRect/>
                </a:stretch>
              </a:blipFill>
            </p:spPr>
            <p:txBody>
              <a:bodyPr/>
              <a:lstStyle/>
              <a:p>
                <a:r>
                  <a:rPr lang="zh-CN" altLang="en-US">
                    <a:noFill/>
                  </a:rPr>
                  <a:t> </a:t>
                </a:r>
              </a:p>
            </p:txBody>
          </p:sp>
        </mc:Fallback>
      </mc:AlternateContent>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959485" y="535305"/>
            <a:ext cx="2468880" cy="645160"/>
          </a:xfrm>
          <a:prstGeom prst="rect">
            <a:avLst/>
          </a:prstGeom>
          <a:noFill/>
        </p:spPr>
        <p:txBody>
          <a:bodyPr wrap="none" rtlCol="0">
            <a:spAutoFit/>
          </a:bodyPr>
          <a:lstStyle/>
          <a:p>
            <a:r>
              <a:rPr lang="zh-CN" altLang="en-US" sz="3600" dirty="0">
                <a:latin typeface="方正粗黑宋简体" panose="02000000000000000000" pitchFamily="2" charset="-122"/>
                <a:ea typeface="方正粗黑宋简体" panose="02000000000000000000" pitchFamily="2" charset="-122"/>
                <a:cs typeface="字魂105号-简雅黑" panose="00000500000000000000" pitchFamily="2" charset="-122"/>
              </a:rPr>
              <a:t>判断、</a:t>
            </a:r>
            <a:r>
              <a:rPr lang="zh-CN" altLang="en-US" sz="3600" dirty="0">
                <a:latin typeface="方正粗黑宋简体" panose="02000000000000000000" pitchFamily="2" charset="-122"/>
                <a:ea typeface="方正粗黑宋简体" panose="02000000000000000000" pitchFamily="2" charset="-122"/>
                <a:cs typeface="字魂105号-简雅黑" panose="00000500000000000000" pitchFamily="2" charset="-122"/>
              </a:rPr>
              <a:t>选择</a:t>
            </a:r>
            <a:endParaRPr lang="zh-CN" altLang="en-US" sz="3600" dirty="0">
              <a:latin typeface="方正粗黑宋简体" panose="02000000000000000000" pitchFamily="2" charset="-122"/>
              <a:ea typeface="方正粗黑宋简体" panose="02000000000000000000" pitchFamily="2" charset="-122"/>
              <a:cs typeface="字魂105号-简雅黑" panose="00000500000000000000" pitchFamily="2" charset="-122"/>
            </a:endParaRPr>
          </a:p>
        </p:txBody>
      </p:sp>
      <p:sp>
        <p:nvSpPr>
          <p:cNvPr id="5" name="矩形 4"/>
          <p:cNvSpPr/>
          <p:nvPr/>
        </p:nvSpPr>
        <p:spPr>
          <a:xfrm>
            <a:off x="0" y="462703"/>
            <a:ext cx="794456" cy="738664"/>
          </a:xfrm>
          <a:prstGeom prst="rect">
            <a:avLst/>
          </a:prstGeom>
          <a:solidFill>
            <a:srgbClr val="9A00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67" name="图片 6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9911444" y="545564"/>
            <a:ext cx="1836080" cy="512545"/>
          </a:xfrm>
          <a:prstGeom prst="rect">
            <a:avLst/>
          </a:prstGeom>
        </p:spPr>
      </p:pic>
      <p:sp>
        <p:nvSpPr>
          <p:cNvPr id="18" name="矩形 17"/>
          <p:cNvSpPr/>
          <p:nvPr/>
        </p:nvSpPr>
        <p:spPr>
          <a:xfrm flipV="1">
            <a:off x="7529454" y="6772905"/>
            <a:ext cx="4682001" cy="128741"/>
          </a:xfrm>
          <a:prstGeom prst="rect">
            <a:avLst/>
          </a:prstGeom>
          <a:solidFill>
            <a:srgbClr val="9A00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灯片编号占位符 7"/>
          <p:cNvSpPr>
            <a:spLocks noGrp="1"/>
          </p:cNvSpPr>
          <p:nvPr>
            <p:ph type="sldNum" sz="quarter" idx="12"/>
          </p:nvPr>
        </p:nvSpPr>
        <p:spPr/>
        <p:txBody>
          <a:bodyPr/>
          <a:lstStyle/>
          <a:p>
            <a:fld id="{3505B016-64E1-4432-88BD-C1FDDF8765EC}" type="slidenum">
              <a:rPr lang="zh-CN" altLang="en-US" smtClean="0"/>
            </a:fld>
            <a:endParaRPr lang="zh-CN" altLang="en-US"/>
          </a:p>
        </p:txBody>
      </p:sp>
      <p:sp>
        <p:nvSpPr>
          <p:cNvPr id="9" name="文本框 8"/>
          <p:cNvSpPr txBox="1"/>
          <p:nvPr/>
        </p:nvSpPr>
        <p:spPr>
          <a:xfrm>
            <a:off x="793750" y="1410970"/>
            <a:ext cx="10560050" cy="4702810"/>
          </a:xfrm>
          <a:prstGeom prst="rect">
            <a:avLst/>
          </a:prstGeom>
          <a:noFill/>
        </p:spPr>
        <p:txBody>
          <a:bodyPr wrap="square" rtlCol="0">
            <a:noAutofit/>
          </a:bodyPr>
          <a:p>
            <a:pPr lvl="1" indent="0" fontAlgn="auto">
              <a:lnSpc>
                <a:spcPct val="120000"/>
              </a:lnSpc>
              <a:buSzPct val="75000"/>
              <a:buFont typeface="Wingdings" panose="05000000000000000000" charset="0"/>
              <a:buNone/>
            </a:pPr>
            <a:endParaRPr lang="zh-CN" altLang="en-US" sz="2400">
              <a:latin typeface="Cambria Math" panose="02040503050406030204" charset="0"/>
              <a:ea typeface="宋体" panose="02010600030101010101" pitchFamily="2" charset="-122"/>
              <a:cs typeface="Cambria Math" panose="02040503050406030204" charset="0"/>
            </a:endParaRPr>
          </a:p>
        </p:txBody>
      </p:sp>
      <p:pic>
        <p:nvPicPr>
          <p:cNvPr id="6" name="内容占位符 5"/>
          <p:cNvPicPr>
            <a:picLocks noGrp="1" noChangeAspect="1"/>
          </p:cNvPicPr>
          <p:nvPr>
            <p:ph idx="1"/>
          </p:nvPr>
        </p:nvPicPr>
        <p:blipFill>
          <a:blip r:embed="rId2"/>
          <a:stretch>
            <a:fillRect/>
          </a:stretch>
        </p:blipFill>
        <p:spPr>
          <a:xfrm>
            <a:off x="1309042" y="1869892"/>
            <a:ext cx="7163482" cy="441229"/>
          </a:xfrm>
        </p:spPr>
      </p:pic>
      <p:sp>
        <p:nvSpPr>
          <p:cNvPr id="7" name="文本框 6"/>
          <p:cNvSpPr txBox="1"/>
          <p:nvPr/>
        </p:nvSpPr>
        <p:spPr>
          <a:xfrm>
            <a:off x="9001892" y="1822923"/>
            <a:ext cx="733529" cy="52197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a:t>
            </a:r>
            <a:endParaRPr lang="zh-CN" altLang="en-US" sz="2800" dirty="0">
              <a:latin typeface="宋体" panose="02010600030101010101" pitchFamily="2" charset="-122"/>
              <a:ea typeface="宋体" panose="02010600030101010101" pitchFamily="2" charset="-122"/>
            </a:endParaRPr>
          </a:p>
        </p:txBody>
      </p:sp>
      <p:pic>
        <p:nvPicPr>
          <p:cNvPr id="12" name="图片 11"/>
          <p:cNvPicPr>
            <a:picLocks noChangeAspect="1"/>
          </p:cNvPicPr>
          <p:nvPr/>
        </p:nvPicPr>
        <p:blipFill>
          <a:blip r:embed="rId3"/>
          <a:stretch>
            <a:fillRect/>
          </a:stretch>
        </p:blipFill>
        <p:spPr>
          <a:xfrm>
            <a:off x="1198510" y="2862098"/>
            <a:ext cx="5416587" cy="1951063"/>
          </a:xfrm>
          <a:prstGeom prst="rect">
            <a:avLst/>
          </a:prstGeom>
        </p:spPr>
      </p:pic>
      <p:sp>
        <p:nvSpPr>
          <p:cNvPr id="13" name="文本框 12"/>
          <p:cNvSpPr txBox="1"/>
          <p:nvPr/>
        </p:nvSpPr>
        <p:spPr>
          <a:xfrm>
            <a:off x="6377305" y="2861945"/>
            <a:ext cx="5370195" cy="2306955"/>
          </a:xfrm>
          <a:prstGeom prst="rect">
            <a:avLst/>
          </a:prstGeom>
          <a:noFill/>
        </p:spPr>
        <p:txBody>
          <a:bodyPr wrap="square" rtlCol="0">
            <a:spAutoFit/>
          </a:bodyPr>
          <a:lstStyle/>
          <a:p>
            <a:r>
              <a:rPr lang="en-US" altLang="zh-CN" sz="2400" dirty="0">
                <a:latin typeface="宋体" panose="02010600030101010101" pitchFamily="2" charset="-122"/>
                <a:ea typeface="宋体" panose="02010600030101010101" pitchFamily="2" charset="-122"/>
              </a:rPr>
              <a:t>C.</a:t>
            </a:r>
            <a:endParaRPr lang="en-US" altLang="zh-CN" sz="2400" dirty="0">
              <a:latin typeface="宋体" panose="02010600030101010101" pitchFamily="2" charset="-122"/>
              <a:ea typeface="宋体" panose="02010600030101010101" pitchFamily="2" charset="-122"/>
            </a:endParaRPr>
          </a:p>
          <a:p>
            <a:r>
              <a:rPr lang="en-US" altLang="zh-CN" sz="2400" dirty="0">
                <a:latin typeface="宋体" panose="02010600030101010101" pitchFamily="2" charset="-122"/>
                <a:ea typeface="宋体" panose="02010600030101010101" pitchFamily="2" charset="-122"/>
              </a:rPr>
              <a:t>A.</a:t>
            </a:r>
            <a:r>
              <a:rPr lang="en-US" altLang="zh-CN" sz="2400" dirty="0">
                <a:latin typeface="宋体" panose="02010600030101010101" pitchFamily="2" charset="-122"/>
                <a:ea typeface="宋体" panose="02010600030101010101" pitchFamily="2" charset="-122"/>
                <a:sym typeface="+mn-ea"/>
              </a:rPr>
              <a:t>Dijkstra</a:t>
            </a:r>
            <a:r>
              <a:rPr lang="zh-CN" altLang="en-US" sz="2400" dirty="0">
                <a:latin typeface="宋体" panose="02010600030101010101" pitchFamily="2" charset="-122"/>
                <a:ea typeface="宋体" panose="02010600030101010101" pitchFamily="2" charset="-122"/>
                <a:sym typeface="+mn-ea"/>
              </a:rPr>
              <a:t>是寻找最短路径的贪心算法</a:t>
            </a:r>
            <a:endParaRPr lang="en-US" altLang="zh-CN" sz="2400" dirty="0">
              <a:latin typeface="宋体" panose="02010600030101010101" pitchFamily="2" charset="-122"/>
              <a:ea typeface="宋体" panose="02010600030101010101" pitchFamily="2" charset="-122"/>
            </a:endParaRPr>
          </a:p>
          <a:p>
            <a:r>
              <a:rPr lang="en-US" altLang="zh-CN" sz="2400" dirty="0">
                <a:latin typeface="宋体" panose="02010600030101010101" pitchFamily="2" charset="-122"/>
                <a:ea typeface="宋体" panose="02010600030101010101" pitchFamily="2" charset="-122"/>
              </a:rPr>
              <a:t>B.</a:t>
            </a:r>
            <a:r>
              <a:rPr lang="zh-CN" altLang="en-US" sz="2400" dirty="0">
                <a:latin typeface="宋体" panose="02010600030101010101" pitchFamily="2" charset="-122"/>
                <a:ea typeface="宋体" panose="02010600030101010101" pitchFamily="2" charset="-122"/>
              </a:rPr>
              <a:t>是图论</a:t>
            </a:r>
            <a:r>
              <a:rPr lang="zh-CN" altLang="en-US" sz="2400" dirty="0">
                <a:latin typeface="宋体" panose="02010600030101010101" pitchFamily="2" charset="-122"/>
                <a:ea typeface="宋体" panose="02010600030101010101" pitchFamily="2" charset="-122"/>
                <a:sym typeface="+mn-ea"/>
              </a:rPr>
              <a:t>在一个加权连通图中找到其最小生成树</a:t>
            </a:r>
            <a:r>
              <a:rPr lang="zh-CN" altLang="en-US" sz="2400" dirty="0">
                <a:latin typeface="宋体" panose="02010600030101010101" pitchFamily="2" charset="-122"/>
                <a:ea typeface="宋体" panose="02010600030101010101" pitchFamily="2" charset="-122"/>
              </a:rPr>
              <a:t>中的一种贪心算法</a:t>
            </a:r>
            <a:endParaRPr lang="zh-CN" altLang="en-US" sz="2400" dirty="0">
              <a:latin typeface="宋体" panose="02010600030101010101" pitchFamily="2" charset="-122"/>
              <a:ea typeface="宋体" panose="02010600030101010101" pitchFamily="2" charset="-122"/>
            </a:endParaRPr>
          </a:p>
          <a:p>
            <a:r>
              <a:rPr lang="en-US" altLang="zh-CN" sz="2400" dirty="0">
                <a:latin typeface="宋体" panose="02010600030101010101" pitchFamily="2" charset="-122"/>
                <a:ea typeface="宋体" panose="02010600030101010101" pitchFamily="2" charset="-122"/>
              </a:rPr>
              <a:t>C.</a:t>
            </a:r>
            <a:r>
              <a:rPr lang="zh-CN" altLang="en-US" sz="2400" dirty="0">
                <a:latin typeface="宋体" panose="02010600030101010101" pitchFamily="2" charset="-122"/>
                <a:ea typeface="宋体" panose="02010600030101010101" pitchFamily="2" charset="-122"/>
              </a:rPr>
              <a:t>素数检测，</a:t>
            </a:r>
            <a:r>
              <a:rPr lang="zh-CN" altLang="en-US" sz="2400" dirty="0">
                <a:latin typeface="宋体" panose="02010600030101010101" pitchFamily="2" charset="-122"/>
                <a:ea typeface="宋体" panose="02010600030101010101" pitchFamily="2" charset="-122"/>
              </a:rPr>
              <a:t>是随机算法</a:t>
            </a:r>
            <a:endParaRPr lang="zh-CN" altLang="en-US" sz="2400" dirty="0">
              <a:latin typeface="宋体" panose="02010600030101010101" pitchFamily="2" charset="-122"/>
              <a:ea typeface="宋体" panose="02010600030101010101" pitchFamily="2" charset="-122"/>
            </a:endParaRPr>
          </a:p>
          <a:p>
            <a:r>
              <a:rPr lang="en-US" altLang="zh-CN" sz="2400" dirty="0">
                <a:latin typeface="宋体" panose="02010600030101010101" pitchFamily="2" charset="-122"/>
                <a:ea typeface="宋体" panose="02010600030101010101" pitchFamily="2" charset="-122"/>
              </a:rPr>
              <a:t>D.</a:t>
            </a:r>
            <a:r>
              <a:rPr lang="zh-CN" altLang="en-US" sz="2400" dirty="0">
                <a:latin typeface="宋体" panose="02010600030101010101" pitchFamily="2" charset="-122"/>
                <a:ea typeface="宋体" panose="02010600030101010101" pitchFamily="2" charset="-122"/>
              </a:rPr>
              <a:t>计算网络流的最大流的贪心算法</a:t>
            </a:r>
            <a:endParaRPr lang="zh-CN" altLang="en-US" sz="2400" dirty="0">
              <a:latin typeface="宋体" panose="02010600030101010101" pitchFamily="2" charset="-122"/>
              <a:ea typeface="宋体" panose="02010600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3" grpId="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959485" y="535305"/>
            <a:ext cx="2926080" cy="645160"/>
          </a:xfrm>
          <a:prstGeom prst="rect">
            <a:avLst/>
          </a:prstGeom>
          <a:noFill/>
        </p:spPr>
        <p:txBody>
          <a:bodyPr wrap="none" rtlCol="0">
            <a:spAutoFit/>
          </a:bodyPr>
          <a:lstStyle/>
          <a:p>
            <a:r>
              <a:rPr lang="zh-CN" altLang="en-US" sz="3600" dirty="0">
                <a:latin typeface="方正粗黑宋简体" panose="02000000000000000000" pitchFamily="2" charset="-122"/>
                <a:ea typeface="方正粗黑宋简体" panose="02000000000000000000" pitchFamily="2" charset="-122"/>
                <a:cs typeface="字魂105号-简雅黑" panose="00000500000000000000" pitchFamily="2" charset="-122"/>
              </a:rPr>
              <a:t>随机算法</a:t>
            </a:r>
            <a:r>
              <a:rPr lang="zh-CN" altLang="en-US" sz="3600" dirty="0">
                <a:latin typeface="方正粗黑宋简体" panose="02000000000000000000" pitchFamily="2" charset="-122"/>
                <a:ea typeface="方正粗黑宋简体" panose="02000000000000000000" pitchFamily="2" charset="-122"/>
                <a:cs typeface="字魂105号-简雅黑" panose="00000500000000000000" pitchFamily="2" charset="-122"/>
              </a:rPr>
              <a:t>分析</a:t>
            </a:r>
            <a:endParaRPr lang="zh-CN" altLang="en-US" sz="3600" dirty="0">
              <a:latin typeface="方正粗黑宋简体" panose="02000000000000000000" pitchFamily="2" charset="-122"/>
              <a:ea typeface="方正粗黑宋简体" panose="02000000000000000000" pitchFamily="2" charset="-122"/>
              <a:cs typeface="字魂105号-简雅黑" panose="00000500000000000000" pitchFamily="2" charset="-122"/>
            </a:endParaRPr>
          </a:p>
        </p:txBody>
      </p:sp>
      <p:sp>
        <p:nvSpPr>
          <p:cNvPr id="5" name="矩形 4"/>
          <p:cNvSpPr/>
          <p:nvPr/>
        </p:nvSpPr>
        <p:spPr>
          <a:xfrm>
            <a:off x="0" y="462703"/>
            <a:ext cx="794456" cy="738664"/>
          </a:xfrm>
          <a:prstGeom prst="rect">
            <a:avLst/>
          </a:prstGeom>
          <a:solidFill>
            <a:srgbClr val="9A00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67" name="图片 6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9911444" y="545564"/>
            <a:ext cx="1836080" cy="512545"/>
          </a:xfrm>
          <a:prstGeom prst="rect">
            <a:avLst/>
          </a:prstGeom>
        </p:spPr>
      </p:pic>
      <p:sp>
        <p:nvSpPr>
          <p:cNvPr id="18" name="矩形 17"/>
          <p:cNvSpPr/>
          <p:nvPr/>
        </p:nvSpPr>
        <p:spPr>
          <a:xfrm flipV="1">
            <a:off x="7529454" y="6772905"/>
            <a:ext cx="4682001" cy="128741"/>
          </a:xfrm>
          <a:prstGeom prst="rect">
            <a:avLst/>
          </a:prstGeom>
          <a:solidFill>
            <a:srgbClr val="9A00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灯片编号占位符 7"/>
          <p:cNvSpPr>
            <a:spLocks noGrp="1"/>
          </p:cNvSpPr>
          <p:nvPr>
            <p:ph type="sldNum" sz="quarter" idx="12"/>
          </p:nvPr>
        </p:nvSpPr>
        <p:spPr/>
        <p:txBody>
          <a:bodyPr/>
          <a:lstStyle/>
          <a:p>
            <a:fld id="{3505B016-64E1-4432-88BD-C1FDDF8765EC}" type="slidenum">
              <a:rPr lang="zh-CN" altLang="en-US" smtClean="0"/>
            </a:fld>
            <a:endParaRPr lang="zh-CN" altLang="en-US"/>
          </a:p>
        </p:txBody>
      </p:sp>
      <p:pic>
        <p:nvPicPr>
          <p:cNvPr id="4" name="图片 3"/>
          <p:cNvPicPr>
            <a:picLocks noChangeAspect="1"/>
          </p:cNvPicPr>
          <p:nvPr/>
        </p:nvPicPr>
        <p:blipFill>
          <a:blip r:embed="rId2"/>
          <a:stretch>
            <a:fillRect/>
          </a:stretch>
        </p:blipFill>
        <p:spPr>
          <a:xfrm>
            <a:off x="794385" y="2057400"/>
            <a:ext cx="10668000" cy="1371600"/>
          </a:xfrm>
          <a:prstGeom prst="rect">
            <a:avLst/>
          </a:prstGeom>
        </p:spPr>
      </p:pic>
      <p:sp>
        <p:nvSpPr>
          <p:cNvPr id="10" name="文本框 9"/>
          <p:cNvSpPr txBox="1"/>
          <p:nvPr/>
        </p:nvSpPr>
        <p:spPr>
          <a:xfrm>
            <a:off x="794385" y="4031615"/>
            <a:ext cx="10560050" cy="460375"/>
          </a:xfrm>
          <a:prstGeom prst="rect">
            <a:avLst/>
          </a:prstGeom>
          <a:noFill/>
        </p:spPr>
        <p:txBody>
          <a:bodyPr wrap="square" rtlCol="0">
            <a:spAutoFit/>
          </a:bodyPr>
          <a:p>
            <a:r>
              <a:rPr lang="zh-CN" altLang="en-US" sz="2400">
                <a:latin typeface="宋体" panose="02010600030101010101" pitchFamily="2" charset="-122"/>
                <a:ea typeface="宋体" panose="02010600030101010101" pitchFamily="2" charset="-122"/>
              </a:rPr>
              <a:t>实际就是随机选择的变体，所以算法的时间复杂度的分析与随机选择是</a:t>
            </a:r>
            <a:r>
              <a:rPr lang="zh-CN" altLang="en-US" sz="2400">
                <a:latin typeface="宋体" panose="02010600030101010101" pitchFamily="2" charset="-122"/>
                <a:ea typeface="宋体" panose="02010600030101010101" pitchFamily="2" charset="-122"/>
              </a:rPr>
              <a:t>一样的</a:t>
            </a:r>
            <a:endParaRPr lang="zh-CN" altLang="en-US" sz="2400">
              <a:latin typeface="宋体" panose="02010600030101010101" pitchFamily="2" charset="-122"/>
              <a:ea typeface="宋体" panose="02010600030101010101" pitchFamily="2" charset="-122"/>
            </a:endParaRPr>
          </a:p>
        </p:txBody>
      </p:sp>
      <p:pic>
        <p:nvPicPr>
          <p:cNvPr id="2" name="图片 1"/>
          <p:cNvPicPr>
            <a:picLocks noChangeAspect="1"/>
          </p:cNvPicPr>
          <p:nvPr/>
        </p:nvPicPr>
        <p:blipFill>
          <a:blip r:embed="rId3"/>
          <a:stretch>
            <a:fillRect/>
          </a:stretch>
        </p:blipFill>
        <p:spPr>
          <a:xfrm>
            <a:off x="2942590" y="4892040"/>
            <a:ext cx="6086475" cy="8001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flipV="1">
            <a:off x="7529454" y="6772905"/>
            <a:ext cx="4682001" cy="128741"/>
          </a:xfrm>
          <a:prstGeom prst="rect">
            <a:avLst/>
          </a:prstGeom>
          <a:solidFill>
            <a:srgbClr val="9A00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灯片编号占位符 7"/>
          <p:cNvSpPr>
            <a:spLocks noGrp="1"/>
          </p:cNvSpPr>
          <p:nvPr>
            <p:ph type="sldNum" sz="quarter" idx="12"/>
          </p:nvPr>
        </p:nvSpPr>
        <p:spPr/>
        <p:txBody>
          <a:bodyPr/>
          <a:lstStyle/>
          <a:p>
            <a:fld id="{3505B016-64E1-4432-88BD-C1FDDF8765EC}" type="slidenum">
              <a:rPr lang="zh-CN" altLang="en-US" smtClean="0"/>
            </a:fld>
            <a:endParaRPr lang="zh-CN" altLang="en-US"/>
          </a:p>
        </p:txBody>
      </p:sp>
      <p:pic>
        <p:nvPicPr>
          <p:cNvPr id="2" name="图片 1"/>
          <p:cNvPicPr>
            <a:picLocks noChangeAspect="1"/>
          </p:cNvPicPr>
          <p:nvPr/>
        </p:nvPicPr>
        <p:blipFill>
          <a:blip r:embed="rId1"/>
          <a:stretch>
            <a:fillRect/>
          </a:stretch>
        </p:blipFill>
        <p:spPr>
          <a:xfrm>
            <a:off x="107315" y="184150"/>
            <a:ext cx="12034520" cy="618172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959485" y="535305"/>
            <a:ext cx="2926080" cy="645160"/>
          </a:xfrm>
          <a:prstGeom prst="rect">
            <a:avLst/>
          </a:prstGeom>
          <a:noFill/>
        </p:spPr>
        <p:txBody>
          <a:bodyPr wrap="none" rtlCol="0">
            <a:spAutoFit/>
          </a:bodyPr>
          <a:lstStyle/>
          <a:p>
            <a:r>
              <a:rPr lang="zh-CN" altLang="en-US" sz="3600" dirty="0">
                <a:latin typeface="方正粗黑宋简体" panose="02000000000000000000" pitchFamily="2" charset="-122"/>
                <a:ea typeface="方正粗黑宋简体" panose="02000000000000000000" pitchFamily="2" charset="-122"/>
                <a:cs typeface="字魂105号-简雅黑" panose="00000500000000000000" pitchFamily="2" charset="-122"/>
              </a:rPr>
              <a:t>随机算法</a:t>
            </a:r>
            <a:r>
              <a:rPr lang="zh-CN" altLang="en-US" sz="3600" dirty="0">
                <a:latin typeface="方正粗黑宋简体" panose="02000000000000000000" pitchFamily="2" charset="-122"/>
                <a:ea typeface="方正粗黑宋简体" panose="02000000000000000000" pitchFamily="2" charset="-122"/>
                <a:cs typeface="字魂105号-简雅黑" panose="00000500000000000000" pitchFamily="2" charset="-122"/>
              </a:rPr>
              <a:t>分析</a:t>
            </a:r>
            <a:endParaRPr lang="zh-CN" altLang="en-US" sz="3600" dirty="0">
              <a:latin typeface="方正粗黑宋简体" panose="02000000000000000000" pitchFamily="2" charset="-122"/>
              <a:ea typeface="方正粗黑宋简体" panose="02000000000000000000" pitchFamily="2" charset="-122"/>
              <a:cs typeface="字魂105号-简雅黑" panose="00000500000000000000" pitchFamily="2" charset="-122"/>
            </a:endParaRPr>
          </a:p>
        </p:txBody>
      </p:sp>
      <p:sp>
        <p:nvSpPr>
          <p:cNvPr id="5" name="矩形 4"/>
          <p:cNvSpPr/>
          <p:nvPr/>
        </p:nvSpPr>
        <p:spPr>
          <a:xfrm>
            <a:off x="0" y="462703"/>
            <a:ext cx="794456" cy="738664"/>
          </a:xfrm>
          <a:prstGeom prst="rect">
            <a:avLst/>
          </a:prstGeom>
          <a:solidFill>
            <a:srgbClr val="9A00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67" name="图片 6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9911444" y="545564"/>
            <a:ext cx="1836080" cy="512545"/>
          </a:xfrm>
          <a:prstGeom prst="rect">
            <a:avLst/>
          </a:prstGeom>
        </p:spPr>
      </p:pic>
      <p:sp>
        <p:nvSpPr>
          <p:cNvPr id="18" name="矩形 17"/>
          <p:cNvSpPr/>
          <p:nvPr/>
        </p:nvSpPr>
        <p:spPr>
          <a:xfrm flipV="1">
            <a:off x="7529454" y="6772905"/>
            <a:ext cx="4682001" cy="128741"/>
          </a:xfrm>
          <a:prstGeom prst="rect">
            <a:avLst/>
          </a:prstGeom>
          <a:solidFill>
            <a:srgbClr val="9A00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灯片编号占位符 7"/>
          <p:cNvSpPr>
            <a:spLocks noGrp="1"/>
          </p:cNvSpPr>
          <p:nvPr>
            <p:ph type="sldNum" sz="quarter" idx="12"/>
          </p:nvPr>
        </p:nvSpPr>
        <p:spPr/>
        <p:txBody>
          <a:bodyPr/>
          <a:lstStyle/>
          <a:p>
            <a:fld id="{3505B016-64E1-4432-88BD-C1FDDF8765EC}" type="slidenum">
              <a:rPr lang="zh-CN" altLang="en-US" smtClean="0"/>
            </a:fld>
            <a:endParaRPr lang="zh-CN" altLang="en-US"/>
          </a:p>
        </p:txBody>
      </p:sp>
      <p:pic>
        <p:nvPicPr>
          <p:cNvPr id="2" name="图片 1"/>
          <p:cNvPicPr>
            <a:picLocks noChangeAspect="1"/>
          </p:cNvPicPr>
          <p:nvPr/>
        </p:nvPicPr>
        <p:blipFill>
          <a:blip r:embed="rId2"/>
          <a:stretch>
            <a:fillRect/>
          </a:stretch>
        </p:blipFill>
        <p:spPr>
          <a:xfrm>
            <a:off x="347142" y="1729598"/>
            <a:ext cx="11399925" cy="1583672"/>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959485" y="535305"/>
            <a:ext cx="2926080" cy="645160"/>
          </a:xfrm>
          <a:prstGeom prst="rect">
            <a:avLst/>
          </a:prstGeom>
          <a:noFill/>
        </p:spPr>
        <p:txBody>
          <a:bodyPr wrap="none" rtlCol="0">
            <a:spAutoFit/>
          </a:bodyPr>
          <a:lstStyle/>
          <a:p>
            <a:r>
              <a:rPr lang="zh-CN" altLang="en-US" sz="3600" dirty="0">
                <a:latin typeface="方正粗黑宋简体" panose="02000000000000000000" pitchFamily="2" charset="-122"/>
                <a:ea typeface="方正粗黑宋简体" panose="02000000000000000000" pitchFamily="2" charset="-122"/>
                <a:cs typeface="字魂105号-简雅黑" panose="00000500000000000000" pitchFamily="2" charset="-122"/>
              </a:rPr>
              <a:t>随机算法</a:t>
            </a:r>
            <a:r>
              <a:rPr lang="zh-CN" altLang="en-US" sz="3600" dirty="0">
                <a:latin typeface="方正粗黑宋简体" panose="02000000000000000000" pitchFamily="2" charset="-122"/>
                <a:ea typeface="方正粗黑宋简体" panose="02000000000000000000" pitchFamily="2" charset="-122"/>
                <a:cs typeface="字魂105号-简雅黑" panose="00000500000000000000" pitchFamily="2" charset="-122"/>
              </a:rPr>
              <a:t>分析</a:t>
            </a:r>
            <a:endParaRPr lang="zh-CN" altLang="en-US" sz="3600" dirty="0">
              <a:latin typeface="方正粗黑宋简体" panose="02000000000000000000" pitchFamily="2" charset="-122"/>
              <a:ea typeface="方正粗黑宋简体" panose="02000000000000000000" pitchFamily="2" charset="-122"/>
              <a:cs typeface="字魂105号-简雅黑" panose="00000500000000000000" pitchFamily="2" charset="-122"/>
            </a:endParaRPr>
          </a:p>
        </p:txBody>
      </p:sp>
      <p:sp>
        <p:nvSpPr>
          <p:cNvPr id="5" name="矩形 4"/>
          <p:cNvSpPr/>
          <p:nvPr/>
        </p:nvSpPr>
        <p:spPr>
          <a:xfrm>
            <a:off x="0" y="462703"/>
            <a:ext cx="794456" cy="738664"/>
          </a:xfrm>
          <a:prstGeom prst="rect">
            <a:avLst/>
          </a:prstGeom>
          <a:solidFill>
            <a:srgbClr val="9A00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67" name="图片 6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9911444" y="545564"/>
            <a:ext cx="1836080" cy="512545"/>
          </a:xfrm>
          <a:prstGeom prst="rect">
            <a:avLst/>
          </a:prstGeom>
        </p:spPr>
      </p:pic>
      <p:sp>
        <p:nvSpPr>
          <p:cNvPr id="18" name="矩形 17"/>
          <p:cNvSpPr/>
          <p:nvPr/>
        </p:nvSpPr>
        <p:spPr>
          <a:xfrm flipV="1">
            <a:off x="7529454" y="6772905"/>
            <a:ext cx="4682001" cy="128741"/>
          </a:xfrm>
          <a:prstGeom prst="rect">
            <a:avLst/>
          </a:prstGeom>
          <a:solidFill>
            <a:srgbClr val="9A00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灯片编号占位符 7"/>
          <p:cNvSpPr>
            <a:spLocks noGrp="1"/>
          </p:cNvSpPr>
          <p:nvPr>
            <p:ph type="sldNum" sz="quarter" idx="12"/>
          </p:nvPr>
        </p:nvSpPr>
        <p:spPr/>
        <p:txBody>
          <a:bodyPr/>
          <a:lstStyle/>
          <a:p>
            <a:fld id="{3505B016-64E1-4432-88BD-C1FDDF8765EC}" type="slidenum">
              <a:rPr lang="zh-CN" altLang="en-US" smtClean="0"/>
            </a:fld>
            <a:endParaRPr lang="zh-CN" altLang="en-US"/>
          </a:p>
        </p:txBody>
      </p:sp>
      <mc:AlternateContent xmlns:mc="http://schemas.openxmlformats.org/markup-compatibility/2006">
        <mc:Choice xmlns:a14="http://schemas.microsoft.com/office/drawing/2010/main" Requires="a14">
          <p:sp>
            <p:nvSpPr>
              <p:cNvPr id="4" name="文本框 3"/>
              <p:cNvSpPr txBox="1"/>
              <p:nvPr/>
            </p:nvSpPr>
            <p:spPr>
              <a:xfrm>
                <a:off x="793750" y="1325880"/>
                <a:ext cx="10551160" cy="4785995"/>
              </a:xfrm>
              <a:prstGeom prst="rect">
                <a:avLst/>
              </a:prstGeom>
              <a:noFill/>
            </p:spPr>
            <p:txBody>
              <a:bodyPr wrap="square" rtlCol="0">
                <a:noAutofit/>
              </a:bodyPr>
              <a:p>
                <a:pPr marL="342900" indent="-342900" fontAlgn="auto">
                  <a:lnSpc>
                    <a:spcPct val="120000"/>
                  </a:lnSpc>
                  <a:buSzPct val="75000"/>
                  <a:buFont typeface="Wingdings" panose="05000000000000000000" charset="0"/>
                  <a:buChar char="l"/>
                </a:pPr>
                <a:r>
                  <a:rPr lang="zh-CN" altLang="en-US" sz="2400">
                    <a:latin typeface="宋体" panose="02010600030101010101" pitchFamily="2" charset="-122"/>
                    <a:ea typeface="宋体" panose="02010600030101010101" pitchFamily="2" charset="-122"/>
                    <a:cs typeface="宋体" panose="02010600030101010101" pitchFamily="2" charset="-122"/>
                  </a:rPr>
                  <a:t>假设存在期望时间为</a:t>
                </a:r>
                <a:r>
                  <a:rPr lang="en-US" altLang="zh-CN" sz="2400">
                    <a:latin typeface="宋体" panose="02010600030101010101" pitchFamily="2" charset="-122"/>
                    <a:ea typeface="宋体" panose="02010600030101010101" pitchFamily="2" charset="-122"/>
                    <a:cs typeface="宋体" panose="02010600030101010101" pitchFamily="2" charset="-122"/>
                  </a:rPr>
                  <a:t> </a:t>
                </a:r>
                <a14:m>
                  <m:oMath xmlns:m="http://schemas.openxmlformats.org/officeDocument/2006/math">
                    <m:r>
                      <a:rPr lang="en-US" altLang="zh-CN" sz="2400" i="1">
                        <a:latin typeface="Cambria Math" panose="02040503050406030204" charset="0"/>
                        <a:ea typeface="宋体" panose="02010600030101010101" pitchFamily="2" charset="-122"/>
                        <a:cs typeface="Cambria Math" panose="02040503050406030204" charset="0"/>
                      </a:rPr>
                      <m:t>𝑐</m:t>
                    </m:r>
                    <m:sSup>
                      <m:sSupPr>
                        <m:ctrlPr>
                          <a:rPr lang="en-US" altLang="zh-CN" sz="2400" i="1">
                            <a:latin typeface="Cambria Math" panose="02040503050406030204" charset="0"/>
                            <a:ea typeface="宋体" panose="02010600030101010101" pitchFamily="2" charset="-122"/>
                            <a:cs typeface="Cambria Math" panose="02040503050406030204" charset="0"/>
                          </a:rPr>
                        </m:ctrlPr>
                      </m:sSupPr>
                      <m:e>
                        <m:r>
                          <a:rPr lang="en-US" altLang="zh-CN" sz="2400" i="1">
                            <a:latin typeface="Cambria Math" panose="02040503050406030204" charset="0"/>
                            <a:ea typeface="宋体" panose="02010600030101010101" pitchFamily="2" charset="-122"/>
                            <a:cs typeface="Cambria Math" panose="02040503050406030204" charset="0"/>
                          </a:rPr>
                          <m:t>𝑛</m:t>
                        </m:r>
                      </m:e>
                      <m:sup>
                        <m:r>
                          <a:rPr lang="en-US" altLang="zh-CN" sz="2400" i="1">
                            <a:latin typeface="Cambria Math" panose="02040503050406030204" charset="0"/>
                            <a:ea typeface="宋体" panose="02010600030101010101" pitchFamily="2" charset="-122"/>
                            <a:cs typeface="Cambria Math" panose="02040503050406030204" charset="0"/>
                          </a:rPr>
                          <m:t>2</m:t>
                        </m:r>
                      </m:sup>
                    </m:sSup>
                  </m:oMath>
                </a14:m>
                <a:r>
                  <a:rPr lang="en-US" altLang="zh-CN" sz="2400">
                    <a:latin typeface="宋体" panose="02010600030101010101" pitchFamily="2" charset="-122"/>
                    <a:ea typeface="宋体" panose="02010600030101010101" pitchFamily="2" charset="-122"/>
                    <a:cs typeface="宋体" panose="02010600030101010101" pitchFamily="2" charset="-122"/>
                  </a:rPr>
                  <a:t> </a:t>
                </a:r>
                <a:r>
                  <a:rPr lang="zh-CN" altLang="en-US" sz="2400">
                    <a:latin typeface="宋体" panose="02010600030101010101" pitchFamily="2" charset="-122"/>
                    <a:ea typeface="宋体" panose="02010600030101010101" pitchFamily="2" charset="-122"/>
                    <a:cs typeface="宋体" panose="02010600030101010101" pitchFamily="2" charset="-122"/>
                  </a:rPr>
                  <a:t>的</a:t>
                </a:r>
                <a:r>
                  <a:rPr lang="zh-CN" altLang="en-US" sz="2400">
                    <a:latin typeface="Times New Roman" panose="02020603050405020304" charset="0"/>
                    <a:ea typeface="宋体" panose="02010600030101010101" pitchFamily="2" charset="-122"/>
                    <a:cs typeface="Times New Roman" panose="02020603050405020304" charset="0"/>
                  </a:rPr>
                  <a:t>有效</a:t>
                </a:r>
                <a:r>
                  <a:rPr lang="en-US" altLang="zh-CN" sz="2400">
                    <a:latin typeface="Times New Roman" panose="02020603050405020304" charset="0"/>
                    <a:ea typeface="宋体" panose="02010600030101010101" pitchFamily="2" charset="-122"/>
                    <a:cs typeface="Times New Roman" panose="02020603050405020304" charset="0"/>
                  </a:rPr>
                  <a:t>Las Vegas</a:t>
                </a:r>
                <a:r>
                  <a:rPr lang="zh-CN" altLang="en-US" sz="2400">
                    <a:latin typeface="Times New Roman" panose="02020603050405020304" charset="0"/>
                    <a:ea typeface="宋体" panose="02010600030101010101" pitchFamily="2" charset="-122"/>
                    <a:cs typeface="Times New Roman" panose="02020603050405020304" charset="0"/>
                  </a:rPr>
                  <a:t>随机算法</a:t>
                </a:r>
                <a:r>
                  <a:rPr lang="en-US" altLang="zh-CN" sz="2400">
                    <a:latin typeface="Times New Roman" panose="02020603050405020304" charset="0"/>
                    <a:ea typeface="宋体" panose="02010600030101010101" pitchFamily="2" charset="-122"/>
                    <a:cs typeface="Times New Roman" panose="02020603050405020304" charset="0"/>
                  </a:rPr>
                  <a:t> A</a:t>
                </a:r>
                <a:r>
                  <a:rPr lang="zh-CN" altLang="en-US" sz="2400">
                    <a:latin typeface="Times New Roman" panose="02020603050405020304" charset="0"/>
                    <a:ea typeface="宋体" panose="02010600030101010101" pitchFamily="2" charset="-122"/>
                    <a:cs typeface="Times New Roman" panose="02020603050405020304" charset="0"/>
                  </a:rPr>
                  <a:t>，由</a:t>
                </a:r>
                <a:r>
                  <a:rPr lang="en-US" altLang="zh-CN" sz="2400">
                    <a:latin typeface="Times New Roman" panose="02020603050405020304" charset="0"/>
                    <a:ea typeface="宋体" panose="02010600030101010101" pitchFamily="2" charset="-122"/>
                    <a:cs typeface="Times New Roman" panose="02020603050405020304" charset="0"/>
                  </a:rPr>
                  <a:t> A </a:t>
                </a:r>
                <a:r>
                  <a:rPr lang="zh-CN" altLang="en-US" sz="2400">
                    <a:latin typeface="Times New Roman" panose="02020603050405020304" charset="0"/>
                    <a:ea typeface="宋体" panose="02010600030101010101" pitchFamily="2" charset="-122"/>
                    <a:cs typeface="Times New Roman" panose="02020603050405020304" charset="0"/>
                  </a:rPr>
                  <a:t>出发构造有效</a:t>
                </a:r>
                <a:r>
                  <a:rPr lang="en-US" altLang="zh-CN" sz="2400">
                    <a:latin typeface="Times New Roman" panose="02020603050405020304" charset="0"/>
                    <a:ea typeface="宋体" panose="02010600030101010101" pitchFamily="2" charset="-122"/>
                    <a:cs typeface="Times New Roman" panose="02020603050405020304" charset="0"/>
                  </a:rPr>
                  <a:t>Monte Carlo</a:t>
                </a:r>
                <a:r>
                  <a:rPr lang="zh-CN" altLang="en-US" sz="2400">
                    <a:latin typeface="Times New Roman" panose="02020603050405020304" charset="0"/>
                    <a:ea typeface="宋体" panose="02010600030101010101" pitchFamily="2" charset="-122"/>
                    <a:cs typeface="Times New Roman" panose="02020603050405020304" charset="0"/>
                  </a:rPr>
                  <a:t>随机算法</a:t>
                </a:r>
                <a:r>
                  <a:rPr lang="en-US" altLang="zh-CN" sz="2400">
                    <a:latin typeface="Times New Roman" panose="02020603050405020304" charset="0"/>
                    <a:ea typeface="宋体" panose="02010600030101010101" pitchFamily="2" charset="-122"/>
                    <a:cs typeface="Times New Roman" panose="02020603050405020304" charset="0"/>
                  </a:rPr>
                  <a:t> B</a:t>
                </a:r>
                <a:endParaRPr lang="en-US" altLang="zh-CN" sz="2400">
                  <a:latin typeface="Times New Roman" panose="02020603050405020304" charset="0"/>
                  <a:ea typeface="宋体" panose="02010600030101010101" pitchFamily="2" charset="-122"/>
                  <a:cs typeface="Times New Roman" panose="02020603050405020304" charset="0"/>
                </a:endParaRPr>
              </a:p>
              <a:p>
                <a:pPr lvl="1" indent="0" fontAlgn="auto">
                  <a:lnSpc>
                    <a:spcPct val="120000"/>
                  </a:lnSpc>
                  <a:buSzPct val="75000"/>
                  <a:buNone/>
                </a:pPr>
                <a:r>
                  <a:rPr lang="en-US" altLang="zh-CN" sz="2400">
                    <a:latin typeface="Times New Roman" panose="02020603050405020304" charset="0"/>
                    <a:ea typeface="宋体" panose="02010600030101010101" pitchFamily="2" charset="-122"/>
                    <a:cs typeface="Times New Roman" panose="02020603050405020304" charset="0"/>
                  </a:rPr>
                  <a:t>1. </a:t>
                </a:r>
                <a:r>
                  <a:rPr lang="zh-CN" altLang="en-US" sz="2400">
                    <a:latin typeface="Times New Roman" panose="02020603050405020304" charset="0"/>
                    <a:ea typeface="宋体" panose="02010600030101010101" pitchFamily="2" charset="-122"/>
                    <a:cs typeface="Times New Roman" panose="02020603050405020304" charset="0"/>
                  </a:rPr>
                  <a:t>对任意输入，运行算法</a:t>
                </a:r>
                <a:r>
                  <a:rPr lang="en-US" altLang="zh-CN" sz="2400">
                    <a:latin typeface="Times New Roman" panose="02020603050405020304" charset="0"/>
                    <a:ea typeface="宋体" panose="02010600030101010101" pitchFamily="2" charset="-122"/>
                    <a:cs typeface="Times New Roman" panose="02020603050405020304" charset="0"/>
                  </a:rPr>
                  <a:t>A</a:t>
                </a:r>
                <a:endParaRPr lang="en-US" altLang="zh-CN" sz="2400">
                  <a:latin typeface="Times New Roman" panose="02020603050405020304" charset="0"/>
                  <a:ea typeface="宋体" panose="02010600030101010101" pitchFamily="2" charset="-122"/>
                  <a:cs typeface="Times New Roman" panose="02020603050405020304" charset="0"/>
                </a:endParaRPr>
              </a:p>
              <a:p>
                <a:pPr lvl="1" indent="0" fontAlgn="auto">
                  <a:lnSpc>
                    <a:spcPct val="120000"/>
                  </a:lnSpc>
                  <a:buSzPct val="75000"/>
                  <a:buNone/>
                </a:pPr>
                <a:r>
                  <a:rPr lang="en-US" altLang="zh-CN" sz="2400">
                    <a:latin typeface="Times New Roman" panose="02020603050405020304" charset="0"/>
                    <a:ea typeface="宋体" panose="02010600030101010101" pitchFamily="2" charset="-122"/>
                    <a:cs typeface="Times New Roman" panose="02020603050405020304" charset="0"/>
                  </a:rPr>
                  <a:t>2. </a:t>
                </a:r>
                <a:r>
                  <a:rPr lang="zh-CN" altLang="en-US" sz="2400">
                    <a:latin typeface="Times New Roman" panose="02020603050405020304" charset="0"/>
                    <a:ea typeface="宋体" panose="02010600030101010101" pitchFamily="2" charset="-122"/>
                    <a:cs typeface="Times New Roman" panose="02020603050405020304" charset="0"/>
                  </a:rPr>
                  <a:t>如果在</a:t>
                </a:r>
                <a:r>
                  <a:rPr lang="en-US" altLang="zh-CN" sz="2400">
                    <a:latin typeface="Times New Roman" panose="02020603050405020304" charset="0"/>
                    <a:ea typeface="宋体" panose="02010600030101010101" pitchFamily="2" charset="-122"/>
                    <a:cs typeface="Times New Roman" panose="02020603050405020304" charset="0"/>
                  </a:rPr>
                  <a:t> </a:t>
                </a:r>
                <a14:m>
                  <m:oMath xmlns:m="http://schemas.openxmlformats.org/officeDocument/2006/math">
                    <m:r>
                      <a:rPr lang="en-US" altLang="zh-CN" sz="2400" i="1">
                        <a:latin typeface="Cambria Math" panose="02040503050406030204" charset="0"/>
                        <a:ea typeface="宋体" panose="02010600030101010101" pitchFamily="2" charset="-122"/>
                        <a:cs typeface="Cambria Math" panose="02040503050406030204" charset="0"/>
                      </a:rPr>
                      <m:t>4</m:t>
                    </m:r>
                    <m:r>
                      <a:rPr lang="en-US" altLang="zh-CN" sz="2400" i="1">
                        <a:latin typeface="Cambria Math" panose="02040503050406030204" charset="0"/>
                        <a:ea typeface="宋体" panose="02010600030101010101" pitchFamily="2" charset="-122"/>
                        <a:cs typeface="Cambria Math" panose="02040503050406030204" charset="0"/>
                      </a:rPr>
                      <m:t>𝑐</m:t>
                    </m:r>
                    <m:sSup>
                      <m:sSupPr>
                        <m:ctrlPr>
                          <a:rPr lang="en-US" altLang="zh-CN" sz="2400" i="1">
                            <a:latin typeface="Cambria Math" panose="02040503050406030204" charset="0"/>
                            <a:ea typeface="宋体" panose="02010600030101010101" pitchFamily="2" charset="-122"/>
                            <a:cs typeface="Cambria Math" panose="02040503050406030204" charset="0"/>
                          </a:rPr>
                        </m:ctrlPr>
                      </m:sSupPr>
                      <m:e>
                        <m:r>
                          <a:rPr lang="en-US" altLang="zh-CN" sz="2400" i="1">
                            <a:latin typeface="Cambria Math" panose="02040503050406030204" charset="0"/>
                            <a:ea typeface="宋体" panose="02010600030101010101" pitchFamily="2" charset="-122"/>
                            <a:cs typeface="Cambria Math" panose="02040503050406030204" charset="0"/>
                          </a:rPr>
                          <m:t>𝑛</m:t>
                        </m:r>
                      </m:e>
                      <m:sup>
                        <m:r>
                          <a:rPr lang="en-US" altLang="zh-CN" sz="2400" i="1">
                            <a:latin typeface="Cambria Math" panose="02040503050406030204" charset="0"/>
                            <a:ea typeface="宋体" panose="02010600030101010101" pitchFamily="2" charset="-122"/>
                            <a:cs typeface="Cambria Math" panose="02040503050406030204" charset="0"/>
                          </a:rPr>
                          <m:t>2</m:t>
                        </m:r>
                      </m:sup>
                    </m:sSup>
                  </m:oMath>
                </a14:m>
                <a:r>
                  <a:rPr lang="en-US" altLang="zh-CN" sz="2400">
                    <a:latin typeface="Times New Roman" panose="02020603050405020304" charset="0"/>
                    <a:ea typeface="宋体" panose="02010600030101010101" pitchFamily="2" charset="-122"/>
                    <a:cs typeface="Times New Roman" panose="02020603050405020304" charset="0"/>
                  </a:rPr>
                  <a:t> </a:t>
                </a:r>
                <a:r>
                  <a:rPr lang="zh-CN" altLang="en-US" sz="2400">
                    <a:latin typeface="Times New Roman" panose="02020603050405020304" charset="0"/>
                    <a:ea typeface="宋体" panose="02010600030101010101" pitchFamily="2" charset="-122"/>
                    <a:cs typeface="Times New Roman" panose="02020603050405020304" charset="0"/>
                  </a:rPr>
                  <a:t>的时间内终止，则输出</a:t>
                </a:r>
                <a:r>
                  <a:rPr lang="en-US" altLang="zh-CN" sz="2400">
                    <a:latin typeface="Times New Roman" panose="02020603050405020304" charset="0"/>
                    <a:ea typeface="宋体" panose="02010600030101010101" pitchFamily="2" charset="-122"/>
                    <a:cs typeface="Times New Roman" panose="02020603050405020304" charset="0"/>
                  </a:rPr>
                  <a:t>A</a:t>
                </a:r>
                <a:r>
                  <a:rPr lang="zh-CN" altLang="en-US" sz="2400">
                    <a:latin typeface="Times New Roman" panose="02020603050405020304" charset="0"/>
                    <a:ea typeface="宋体" panose="02010600030101010101" pitchFamily="2" charset="-122"/>
                    <a:cs typeface="Times New Roman" panose="02020603050405020304" charset="0"/>
                  </a:rPr>
                  <a:t>的结果</a:t>
                </a:r>
                <a:endParaRPr lang="zh-CN" altLang="en-US" sz="2400">
                  <a:latin typeface="Times New Roman" panose="02020603050405020304" charset="0"/>
                  <a:ea typeface="宋体" panose="02010600030101010101" pitchFamily="2" charset="-122"/>
                  <a:cs typeface="Times New Roman" panose="02020603050405020304" charset="0"/>
                </a:endParaRPr>
              </a:p>
              <a:p>
                <a:pPr lvl="1" indent="0" fontAlgn="auto">
                  <a:lnSpc>
                    <a:spcPct val="120000"/>
                  </a:lnSpc>
                  <a:buSzPct val="75000"/>
                  <a:buNone/>
                </a:pPr>
                <a:r>
                  <a:rPr lang="en-US" altLang="zh-CN" sz="2400">
                    <a:latin typeface="Times New Roman" panose="02020603050405020304" charset="0"/>
                    <a:ea typeface="宋体" panose="02010600030101010101" pitchFamily="2" charset="-122"/>
                    <a:cs typeface="Times New Roman" panose="02020603050405020304" charset="0"/>
                  </a:rPr>
                  <a:t>3. </a:t>
                </a:r>
                <a:r>
                  <a:rPr lang="zh-CN" altLang="en-US" sz="2400">
                    <a:latin typeface="Times New Roman" panose="02020603050405020304" charset="0"/>
                    <a:ea typeface="宋体" panose="02010600030101010101" pitchFamily="2" charset="-122"/>
                    <a:cs typeface="Times New Roman" panose="02020603050405020304" charset="0"/>
                  </a:rPr>
                  <a:t>如果在</a:t>
                </a:r>
                <a:r>
                  <a:rPr lang="en-US" altLang="zh-CN" sz="2400">
                    <a:latin typeface="Times New Roman" panose="02020603050405020304" charset="0"/>
                    <a:ea typeface="宋体" panose="02010600030101010101" pitchFamily="2" charset="-122"/>
                    <a:cs typeface="Times New Roman" panose="02020603050405020304" charset="0"/>
                    <a:sym typeface="+mn-ea"/>
                  </a:rPr>
                  <a:t> </a:t>
                </a:r>
                <a14:m>
                  <m:oMath xmlns:m="http://schemas.openxmlformats.org/officeDocument/2006/math">
                    <m:r>
                      <a:rPr lang="en-US" altLang="zh-CN" sz="2400" i="1">
                        <a:latin typeface="Cambria Math" panose="02040503050406030204" charset="0"/>
                        <a:ea typeface="宋体" panose="02010600030101010101" pitchFamily="2" charset="-122"/>
                        <a:cs typeface="Cambria Math" panose="02040503050406030204" charset="0"/>
                      </a:rPr>
                      <m:t>4</m:t>
                    </m:r>
                    <m:r>
                      <a:rPr lang="en-US" altLang="zh-CN" sz="2400" i="1">
                        <a:latin typeface="Cambria Math" panose="02040503050406030204" charset="0"/>
                        <a:ea typeface="宋体" panose="02010600030101010101" pitchFamily="2" charset="-122"/>
                        <a:cs typeface="Cambria Math" panose="02040503050406030204" charset="0"/>
                      </a:rPr>
                      <m:t>𝑐</m:t>
                    </m:r>
                    <m:sSup>
                      <m:sSupPr>
                        <m:ctrlPr>
                          <a:rPr lang="en-US" altLang="zh-CN" sz="2400" i="1">
                            <a:latin typeface="Cambria Math" panose="02040503050406030204" charset="0"/>
                            <a:ea typeface="宋体" panose="02010600030101010101" pitchFamily="2" charset="-122"/>
                            <a:cs typeface="Cambria Math" panose="02040503050406030204" charset="0"/>
                          </a:rPr>
                        </m:ctrlPr>
                      </m:sSupPr>
                      <m:e>
                        <m:r>
                          <a:rPr lang="en-US" altLang="zh-CN" sz="2400" i="1">
                            <a:latin typeface="Cambria Math" panose="02040503050406030204" charset="0"/>
                            <a:ea typeface="宋体" panose="02010600030101010101" pitchFamily="2" charset="-122"/>
                            <a:cs typeface="Cambria Math" panose="02040503050406030204" charset="0"/>
                          </a:rPr>
                          <m:t>𝑛</m:t>
                        </m:r>
                      </m:e>
                      <m:sup>
                        <m:r>
                          <a:rPr lang="en-US" altLang="zh-CN" sz="2400" i="1">
                            <a:latin typeface="Cambria Math" panose="02040503050406030204" charset="0"/>
                            <a:ea typeface="宋体" panose="02010600030101010101" pitchFamily="2" charset="-122"/>
                            <a:cs typeface="Cambria Math" panose="02040503050406030204" charset="0"/>
                          </a:rPr>
                          <m:t>2</m:t>
                        </m:r>
                      </m:sup>
                    </m:sSup>
                  </m:oMath>
                </a14:m>
                <a:r>
                  <a:rPr lang="en-US" altLang="zh-CN" sz="2400">
                    <a:latin typeface="Times New Roman" panose="02020603050405020304" charset="0"/>
                    <a:ea typeface="宋体" panose="02010600030101010101" pitchFamily="2" charset="-122"/>
                    <a:cs typeface="Times New Roman" panose="02020603050405020304" charset="0"/>
                    <a:sym typeface="+mn-ea"/>
                  </a:rPr>
                  <a:t> </a:t>
                </a:r>
                <a:r>
                  <a:rPr lang="zh-CN" altLang="en-US" sz="2400">
                    <a:latin typeface="Times New Roman" panose="02020603050405020304" charset="0"/>
                    <a:ea typeface="宋体" panose="02010600030101010101" pitchFamily="2" charset="-122"/>
                    <a:cs typeface="Times New Roman" panose="02020603050405020304" charset="0"/>
                  </a:rPr>
                  <a:t>的时间还未终止，则立即终止，输出随机结果</a:t>
                </a:r>
                <a:endParaRPr lang="zh-CN" altLang="en-US" sz="2400">
                  <a:latin typeface="Times New Roman" panose="02020603050405020304" charset="0"/>
                  <a:ea typeface="宋体" panose="02010600030101010101" pitchFamily="2" charset="-122"/>
                  <a:cs typeface="Times New Roman" panose="02020603050405020304" charset="0"/>
                </a:endParaRPr>
              </a:p>
              <a:p>
                <a:pPr lvl="1" indent="0" fontAlgn="auto">
                  <a:lnSpc>
                    <a:spcPct val="120000"/>
                  </a:lnSpc>
                  <a:buSzPct val="75000"/>
                  <a:buNone/>
                </a:pPr>
                <a:r>
                  <a:rPr lang="en-US" altLang="zh-CN" sz="2400">
                    <a:latin typeface="Times New Roman" panose="02020603050405020304" charset="0"/>
                    <a:ea typeface="宋体" panose="02010600030101010101" pitchFamily="2" charset="-122"/>
                    <a:cs typeface="Times New Roman" panose="02020603050405020304" charset="0"/>
                  </a:rPr>
                  <a:t>4. </a:t>
                </a:r>
                <a:r>
                  <a:rPr lang="zh-CN" altLang="en-US" sz="2400">
                    <a:latin typeface="Times New Roman" panose="02020603050405020304" charset="0"/>
                    <a:ea typeface="宋体" panose="02010600030101010101" pitchFamily="2" charset="-122"/>
                    <a:cs typeface="Times New Roman" panose="02020603050405020304" charset="0"/>
                  </a:rPr>
                  <a:t>如果能在</a:t>
                </a:r>
                <a:r>
                  <a:rPr lang="en-US" altLang="zh-CN" sz="2400">
                    <a:latin typeface="Times New Roman" panose="02020603050405020304" charset="0"/>
                    <a:ea typeface="宋体" panose="02010600030101010101" pitchFamily="2" charset="-122"/>
                    <a:cs typeface="Times New Roman" panose="02020603050405020304" charset="0"/>
                    <a:sym typeface="+mn-ea"/>
                  </a:rPr>
                  <a:t> </a:t>
                </a:r>
                <a14:m>
                  <m:oMath xmlns:m="http://schemas.openxmlformats.org/officeDocument/2006/math">
                    <m:r>
                      <a:rPr lang="en-US" altLang="zh-CN" sz="2400" i="1">
                        <a:latin typeface="Cambria Math" panose="02040503050406030204" charset="0"/>
                        <a:ea typeface="宋体" panose="02010600030101010101" pitchFamily="2" charset="-122"/>
                        <a:cs typeface="Cambria Math" panose="02040503050406030204" charset="0"/>
                      </a:rPr>
                      <m:t>4</m:t>
                    </m:r>
                    <m:r>
                      <a:rPr lang="en-US" altLang="zh-CN" sz="2400" i="1">
                        <a:latin typeface="Cambria Math" panose="02040503050406030204" charset="0"/>
                        <a:ea typeface="宋体" panose="02010600030101010101" pitchFamily="2" charset="-122"/>
                        <a:cs typeface="Cambria Math" panose="02040503050406030204" charset="0"/>
                      </a:rPr>
                      <m:t>𝑐</m:t>
                    </m:r>
                    <m:sSup>
                      <m:sSupPr>
                        <m:ctrlPr>
                          <a:rPr lang="en-US" altLang="zh-CN" sz="2400" i="1">
                            <a:latin typeface="Cambria Math" panose="02040503050406030204" charset="0"/>
                            <a:ea typeface="宋体" panose="02010600030101010101" pitchFamily="2" charset="-122"/>
                            <a:cs typeface="Cambria Math" panose="02040503050406030204" charset="0"/>
                          </a:rPr>
                        </m:ctrlPr>
                      </m:sSupPr>
                      <m:e>
                        <m:r>
                          <a:rPr lang="en-US" altLang="zh-CN" sz="2400" i="1">
                            <a:latin typeface="Cambria Math" panose="02040503050406030204" charset="0"/>
                            <a:ea typeface="宋体" panose="02010600030101010101" pitchFamily="2" charset="-122"/>
                            <a:cs typeface="Cambria Math" panose="02040503050406030204" charset="0"/>
                          </a:rPr>
                          <m:t>𝑛</m:t>
                        </m:r>
                      </m:e>
                      <m:sup>
                        <m:r>
                          <a:rPr lang="en-US" altLang="zh-CN" sz="2400" i="1">
                            <a:latin typeface="Cambria Math" panose="02040503050406030204" charset="0"/>
                            <a:ea typeface="宋体" panose="02010600030101010101" pitchFamily="2" charset="-122"/>
                            <a:cs typeface="Cambria Math" panose="02040503050406030204" charset="0"/>
                          </a:rPr>
                          <m:t>2</m:t>
                        </m:r>
                      </m:sup>
                    </m:sSup>
                  </m:oMath>
                </a14:m>
                <a:r>
                  <a:rPr lang="en-US" altLang="zh-CN" sz="2400">
                    <a:latin typeface="Times New Roman" panose="02020603050405020304" charset="0"/>
                    <a:ea typeface="宋体" panose="02010600030101010101" pitchFamily="2" charset="-122"/>
                    <a:cs typeface="Times New Roman" panose="02020603050405020304" charset="0"/>
                    <a:sym typeface="+mn-ea"/>
                  </a:rPr>
                  <a:t> </a:t>
                </a:r>
                <a:r>
                  <a:rPr lang="zh-CN" altLang="en-US" sz="2400">
                    <a:latin typeface="Times New Roman" panose="02020603050405020304" charset="0"/>
                    <a:ea typeface="宋体" panose="02010600030101010101" pitchFamily="2" charset="-122"/>
                    <a:cs typeface="Times New Roman" panose="02020603050405020304" charset="0"/>
                  </a:rPr>
                  <a:t>内在</a:t>
                </a:r>
                <a:r>
                  <a:rPr lang="en-US" altLang="zh-CN" sz="2400">
                    <a:latin typeface="Times New Roman" panose="02020603050405020304" charset="0"/>
                    <a:ea typeface="宋体" panose="02010600030101010101" pitchFamily="2" charset="-122"/>
                    <a:cs typeface="Times New Roman" panose="02020603050405020304" charset="0"/>
                  </a:rPr>
                  <a:t>A</a:t>
                </a:r>
                <a:r>
                  <a:rPr lang="zh-CN" altLang="en-US" sz="2400">
                    <a:latin typeface="Times New Roman" panose="02020603050405020304" charset="0"/>
                    <a:ea typeface="宋体" panose="02010600030101010101" pitchFamily="2" charset="-122"/>
                    <a:cs typeface="Times New Roman" panose="02020603050405020304" charset="0"/>
                  </a:rPr>
                  <a:t>上终止的输入结果肯定正确，故由</a:t>
                </a:r>
                <a:r>
                  <a:rPr lang="en-US" altLang="zh-CN" sz="2400">
                    <a:latin typeface="Times New Roman" panose="02020603050405020304" charset="0"/>
                    <a:ea typeface="宋体" panose="02010600030101010101" pitchFamily="2" charset="-122"/>
                    <a:cs typeface="Times New Roman" panose="02020603050405020304" charset="0"/>
                  </a:rPr>
                  <a:t>Markov</a:t>
                </a:r>
                <a:r>
                  <a:rPr lang="zh-CN" altLang="en-US" sz="2400">
                    <a:latin typeface="Times New Roman" panose="02020603050405020304" charset="0"/>
                    <a:ea typeface="宋体" panose="02010600030101010101" pitchFamily="2" charset="-122"/>
                    <a:cs typeface="Times New Roman" panose="02020603050405020304" charset="0"/>
                  </a:rPr>
                  <a:t>不等</a:t>
                </a:r>
                <a:r>
                  <a:rPr lang="zh-CN" altLang="en-US" sz="2400">
                    <a:latin typeface="Times New Roman" panose="02020603050405020304" charset="0"/>
                    <a:ea typeface="宋体" panose="02010600030101010101" pitchFamily="2" charset="-122"/>
                    <a:cs typeface="Times New Roman" panose="02020603050405020304" charset="0"/>
                  </a:rPr>
                  <a:t>式</a:t>
                </a:r>
                <a:endParaRPr lang="zh-CN" altLang="en-US" sz="2400">
                  <a:latin typeface="Times New Roman" panose="02020603050405020304" charset="0"/>
                  <a:ea typeface="宋体" panose="02010600030101010101" pitchFamily="2" charset="-122"/>
                  <a:cs typeface="Times New Roman" panose="02020603050405020304" charset="0"/>
                </a:endParaRPr>
              </a:p>
              <a:p>
                <a:pPr lvl="1" indent="0" fontAlgn="auto">
                  <a:lnSpc>
                    <a:spcPct val="120000"/>
                  </a:lnSpc>
                  <a:buSzPct val="75000"/>
                  <a:buNone/>
                </a:pPr>
                <a14:m>
                  <m:oMathPara xmlns:m="http://schemas.openxmlformats.org/officeDocument/2006/math">
                    <m:oMathParaPr>
                      <m:jc m:val="centerGroup"/>
                    </m:oMathParaPr>
                    <m:oMath xmlns:m="http://schemas.openxmlformats.org/officeDocument/2006/math">
                      <m:r>
                        <a:rPr lang="en-US" altLang="zh-CN" sz="2400">
                          <a:latin typeface="Times New Roman" panose="02020603050405020304" charset="0"/>
                          <a:ea typeface="宋体" panose="02010600030101010101" pitchFamily="2" charset="-122"/>
                          <a:cs typeface="Times New Roman" panose="02020603050405020304" charset="0"/>
                          <a:sym typeface="+mn-ea"/>
                        </a:rPr>
                        <m:t>𝑃</m:t>
                      </m:r>
                      <m:r>
                        <a:rPr lang="en-US" altLang="zh-CN" sz="2400">
                          <a:latin typeface="Times New Roman" panose="02020603050405020304" charset="0"/>
                          <a:ea typeface="宋体" panose="02010600030101010101" pitchFamily="2" charset="-122"/>
                          <a:cs typeface="Times New Roman" panose="02020603050405020304" charset="0"/>
                          <a:sym typeface="+mn-ea"/>
                        </a:rPr>
                        <m:t>[</m:t>
                      </m:r>
                      <m:r>
                        <a:rPr lang="zh-CN" altLang="en-US" sz="2400">
                          <a:latin typeface="Times New Roman" panose="02020603050405020304" charset="0"/>
                          <a:ea typeface="宋体" panose="02010600030101010101" pitchFamily="2" charset="-122"/>
                          <a:cs typeface="Times New Roman" panose="02020603050405020304" charset="0"/>
                          <a:sym typeface="+mn-ea"/>
                        </a:rPr>
                        <m:t>结果错误</m:t>
                      </m:r>
                      <m:r>
                        <a:rPr lang="en-US" altLang="zh-CN" sz="2400">
                          <a:latin typeface="Times New Roman" panose="02020603050405020304" charset="0"/>
                          <a:ea typeface="宋体" panose="02010600030101010101" pitchFamily="2" charset="-122"/>
                          <a:cs typeface="Times New Roman" panose="02020603050405020304" charset="0"/>
                          <a:sym typeface="+mn-ea"/>
                        </a:rPr>
                        <m:t>]</m:t>
                      </m:r>
                      <m:r>
                        <a:rPr lang="en-US" altLang="zh-CN" sz="2400">
                          <a:latin typeface="Cambria Math" panose="02040503050406030204" charset="0"/>
                          <a:ea typeface="宋体" panose="02010600030101010101" pitchFamily="2" charset="-122"/>
                          <a:cs typeface="Cambria Math" panose="02040503050406030204" charset="0"/>
                          <a:sym typeface="+mn-ea"/>
                        </a:rPr>
                        <m:t>≤</m:t>
                      </m:r>
                      <m:r>
                        <a:rPr lang="en-US" altLang="zh-CN" sz="2400">
                          <a:latin typeface="Times New Roman" panose="02020603050405020304" charset="0"/>
                          <a:ea typeface="宋体" panose="02010600030101010101" pitchFamily="2" charset="-122"/>
                          <a:cs typeface="Times New Roman" panose="02020603050405020304" charset="0"/>
                          <a:sym typeface="+mn-ea"/>
                        </a:rPr>
                        <m:t>𝑃</m:t>
                      </m:r>
                      <m:r>
                        <a:rPr lang="en-US" altLang="zh-CN" sz="2400">
                          <a:latin typeface="Times New Roman" panose="02020603050405020304" charset="0"/>
                          <a:ea typeface="宋体" panose="02010600030101010101" pitchFamily="2" charset="-122"/>
                          <a:cs typeface="Times New Roman" panose="02020603050405020304" charset="0"/>
                          <a:sym typeface="+mn-ea"/>
                        </a:rPr>
                        <m:t>[</m:t>
                      </m:r>
                      <m:r>
                        <a:rPr lang="zh-CN" altLang="en-US" sz="2400">
                          <a:latin typeface="Times New Roman" panose="02020603050405020304" charset="0"/>
                          <a:ea typeface="宋体" panose="02010600030101010101" pitchFamily="2" charset="-122"/>
                          <a:cs typeface="Times New Roman" panose="02020603050405020304" charset="0"/>
                          <a:sym typeface="+mn-ea"/>
                        </a:rPr>
                        <m:t>运行时间</m:t>
                      </m:r>
                      <m:r>
                        <a:rPr lang="en-US" altLang="zh-CN" sz="2400">
                          <a:latin typeface="Cambria Math" panose="02040503050406030204" charset="0"/>
                          <a:ea typeface="宋体" panose="02010600030101010101" pitchFamily="2" charset="-122"/>
                          <a:cs typeface="Cambria Math" panose="02040503050406030204" charset="0"/>
                          <a:sym typeface="+mn-ea"/>
                        </a:rPr>
                        <m:t>≥</m:t>
                      </m:r>
                      <m:r>
                        <a:rPr lang="en-US" altLang="zh-CN" sz="2400">
                          <a:latin typeface="Times New Roman" panose="02020603050405020304" charset="0"/>
                          <a:ea typeface="宋体" panose="02010600030101010101" pitchFamily="2" charset="-122"/>
                          <a:cs typeface="Times New Roman" panose="02020603050405020304" charset="0"/>
                          <a:sym typeface="+mn-ea"/>
                        </a:rPr>
                        <m:t>4</m:t>
                      </m:r>
                      <m:r>
                        <a:rPr lang="en-US" altLang="zh-CN" sz="2400">
                          <a:latin typeface="Times New Roman" panose="02020603050405020304" charset="0"/>
                          <a:ea typeface="宋体" panose="02010600030101010101" pitchFamily="2" charset="-122"/>
                          <a:cs typeface="Times New Roman" panose="02020603050405020304" charset="0"/>
                          <a:sym typeface="+mn-ea"/>
                        </a:rPr>
                        <m:t>𝑐</m:t>
                      </m:r>
                      <m:sSup>
                        <m:sSupPr>
                          <m:ctrlPr>
                            <a:rPr lang="en-US" altLang="zh-CN" sz="2400" i="1">
                              <a:latin typeface="Cambria Math" panose="02040503050406030204" charset="0"/>
                              <a:ea typeface="宋体" panose="02010600030101010101" pitchFamily="2" charset="-122"/>
                              <a:cs typeface="Cambria Math" panose="02040503050406030204" charset="0"/>
                              <a:sym typeface="+mn-ea"/>
                            </a:rPr>
                          </m:ctrlPr>
                        </m:sSupPr>
                        <m:e>
                          <m:r>
                            <a:rPr lang="en-US" altLang="zh-CN" sz="2400" i="1">
                              <a:latin typeface="Cambria Math" panose="02040503050406030204" charset="0"/>
                              <a:ea typeface="宋体" panose="02010600030101010101" pitchFamily="2" charset="-122"/>
                              <a:cs typeface="Cambria Math" panose="02040503050406030204" charset="0"/>
                              <a:sym typeface="+mn-ea"/>
                            </a:rPr>
                            <m:t>𝑛</m:t>
                          </m:r>
                        </m:e>
                        <m:sup>
                          <m:r>
                            <a:rPr lang="en-US" altLang="zh-CN" sz="2400" i="1">
                              <a:latin typeface="Cambria Math" panose="02040503050406030204" charset="0"/>
                              <a:ea typeface="宋体" panose="02010600030101010101" pitchFamily="2" charset="-122"/>
                              <a:cs typeface="Cambria Math" panose="02040503050406030204" charset="0"/>
                              <a:sym typeface="+mn-ea"/>
                            </a:rPr>
                            <m:t>2</m:t>
                          </m:r>
                        </m:sup>
                      </m:sSup>
                      <m:r>
                        <a:rPr lang="en-US" altLang="zh-CN" sz="2400">
                          <a:latin typeface="Times New Roman" panose="02020603050405020304" charset="0"/>
                          <a:ea typeface="宋体" panose="02010600030101010101" pitchFamily="2" charset="-122"/>
                          <a:cs typeface="Times New Roman" panose="02020603050405020304" charset="0"/>
                          <a:sym typeface="+mn-ea"/>
                        </a:rPr>
                        <m:t>]</m:t>
                      </m:r>
                      <m:r>
                        <a:rPr lang="en-US" altLang="zh-CN" sz="2400">
                          <a:latin typeface="Cambria Math" panose="02040503050406030204" charset="0"/>
                          <a:ea typeface="宋体" panose="02010600030101010101" pitchFamily="2" charset="-122"/>
                          <a:cs typeface="Cambria Math" panose="02040503050406030204" charset="0"/>
                          <a:sym typeface="+mn-ea"/>
                        </a:rPr>
                        <m:t>≤</m:t>
                      </m:r>
                      <m:r>
                        <a:rPr lang="en-US" altLang="zh-CN" sz="2400">
                          <a:latin typeface="Times New Roman" panose="02020603050405020304" charset="0"/>
                          <a:ea typeface="宋体" panose="02010600030101010101" pitchFamily="2" charset="-122"/>
                          <a:cs typeface="Times New Roman" panose="02020603050405020304" charset="0"/>
                          <a:sym typeface="+mn-ea"/>
                        </a:rPr>
                        <m:t>𝐸</m:t>
                      </m:r>
                      <m:r>
                        <a:rPr lang="en-US" altLang="zh-CN" sz="2400">
                          <a:latin typeface="Times New Roman" panose="02020603050405020304" charset="0"/>
                          <a:ea typeface="宋体" panose="02010600030101010101" pitchFamily="2" charset="-122"/>
                          <a:cs typeface="Times New Roman" panose="02020603050405020304" charset="0"/>
                          <a:sym typeface="+mn-ea"/>
                        </a:rPr>
                        <m:t>[</m:t>
                      </m:r>
                      <m:r>
                        <a:rPr lang="zh-CN" altLang="en-US" sz="2400">
                          <a:latin typeface="Times New Roman" panose="02020603050405020304" charset="0"/>
                          <a:ea typeface="宋体" panose="02010600030101010101" pitchFamily="2" charset="-122"/>
                          <a:cs typeface="Times New Roman" panose="02020603050405020304" charset="0"/>
                          <a:sym typeface="+mn-ea"/>
                        </a:rPr>
                        <m:t>运行时间</m:t>
                      </m:r>
                      <m:r>
                        <a:rPr lang="en-US" altLang="zh-CN" sz="2400">
                          <a:latin typeface="Times New Roman" panose="02020603050405020304" charset="0"/>
                          <a:ea typeface="宋体" panose="02010600030101010101" pitchFamily="2" charset="-122"/>
                          <a:cs typeface="Times New Roman" panose="02020603050405020304" charset="0"/>
                          <a:sym typeface="+mn-ea"/>
                        </a:rPr>
                        <m:t>]</m:t>
                      </m:r>
                      <m:r>
                        <a:rPr lang="en-US" altLang="zh-CN" sz="2400">
                          <a:latin typeface="Times New Roman" panose="02020603050405020304" charset="0"/>
                          <a:ea typeface="宋体" panose="02010600030101010101" pitchFamily="2" charset="-122"/>
                          <a:cs typeface="Times New Roman" panose="02020603050405020304" charset="0"/>
                          <a:sym typeface="+mn-ea"/>
                        </a:rPr>
                        <m:t>/</m:t>
                      </m:r>
                      <m:r>
                        <a:rPr lang="en-US" altLang="zh-CN" sz="2400">
                          <a:latin typeface="Times New Roman" panose="02020603050405020304" charset="0"/>
                          <a:ea typeface="宋体" panose="02010600030101010101" pitchFamily="2" charset="-122"/>
                          <a:cs typeface="Times New Roman" panose="02020603050405020304" charset="0"/>
                          <a:sym typeface="+mn-ea"/>
                        </a:rPr>
                        <m:t>4</m:t>
                      </m:r>
                      <m:r>
                        <a:rPr lang="en-US" altLang="zh-CN" sz="2400">
                          <a:latin typeface="Times New Roman" panose="02020603050405020304" charset="0"/>
                          <a:ea typeface="宋体" panose="02010600030101010101" pitchFamily="2" charset="-122"/>
                          <a:cs typeface="Times New Roman" panose="02020603050405020304" charset="0"/>
                          <a:sym typeface="+mn-ea"/>
                        </a:rPr>
                        <m:t>𝑐</m:t>
                      </m:r>
                      <m:sSup>
                        <m:sSupPr>
                          <m:ctrlPr>
                            <a:rPr lang="en-US" altLang="zh-CN" sz="2400" i="1">
                              <a:latin typeface="Cambria Math" panose="02040503050406030204" charset="0"/>
                              <a:ea typeface="宋体" panose="02010600030101010101" pitchFamily="2" charset="-122"/>
                              <a:cs typeface="Cambria Math" panose="02040503050406030204" charset="0"/>
                              <a:sym typeface="+mn-ea"/>
                            </a:rPr>
                          </m:ctrlPr>
                        </m:sSupPr>
                        <m:e>
                          <m:r>
                            <a:rPr lang="en-US" altLang="zh-CN" sz="2400" i="1">
                              <a:latin typeface="Cambria Math" panose="02040503050406030204" charset="0"/>
                              <a:ea typeface="宋体" panose="02010600030101010101" pitchFamily="2" charset="-122"/>
                              <a:cs typeface="Cambria Math" panose="02040503050406030204" charset="0"/>
                              <a:sym typeface="+mn-ea"/>
                            </a:rPr>
                            <m:t>𝑛</m:t>
                          </m:r>
                        </m:e>
                        <m:sup>
                          <m:r>
                            <a:rPr lang="en-US" altLang="zh-CN" sz="2400" i="1">
                              <a:latin typeface="Cambria Math" panose="02040503050406030204" charset="0"/>
                              <a:ea typeface="宋体" panose="02010600030101010101" pitchFamily="2" charset="-122"/>
                              <a:cs typeface="Cambria Math" panose="02040503050406030204" charset="0"/>
                              <a:sym typeface="+mn-ea"/>
                            </a:rPr>
                            <m:t>2</m:t>
                          </m:r>
                        </m:sup>
                      </m:sSup>
                      <m:r>
                        <a:rPr lang="en-US" altLang="zh-CN" sz="2400">
                          <a:latin typeface="Cambria Math" panose="02040503050406030204" charset="0"/>
                          <a:ea typeface="宋体" panose="02010600030101010101" pitchFamily="2" charset="-122"/>
                          <a:cs typeface="Cambria Math" panose="02040503050406030204" charset="0"/>
                          <a:sym typeface="+mn-ea"/>
                        </a:rPr>
                        <m:t>≤</m:t>
                      </m:r>
                      <m:r>
                        <a:rPr lang="en-US" altLang="zh-CN" sz="2400">
                          <a:latin typeface="Times New Roman" panose="02020603050405020304" charset="0"/>
                          <a:ea typeface="宋体" panose="02010600030101010101" pitchFamily="2" charset="-122"/>
                          <a:cs typeface="Times New Roman" panose="02020603050405020304" charset="0"/>
                          <a:sym typeface="+mn-ea"/>
                        </a:rPr>
                        <m:t> </m:t>
                      </m:r>
                      <m:f>
                        <m:fPr>
                          <m:ctrlPr>
                            <a:rPr lang="en-US" altLang="zh-CN" sz="2400" i="1">
                              <a:latin typeface="Cambria Math" panose="02040503050406030204" charset="0"/>
                              <a:ea typeface="宋体" panose="02010600030101010101" pitchFamily="2" charset="-122"/>
                              <a:cs typeface="Cambria Math" panose="02040503050406030204" charset="0"/>
                              <a:sym typeface="+mn-ea"/>
                            </a:rPr>
                          </m:ctrlPr>
                        </m:fPr>
                        <m:num>
                          <m:r>
                            <a:rPr lang="en-US" altLang="zh-CN" sz="2400" i="1">
                              <a:latin typeface="Cambria Math" panose="02040503050406030204" charset="0"/>
                              <a:ea typeface="宋体" panose="02010600030101010101" pitchFamily="2" charset="-122"/>
                              <a:cs typeface="Cambria Math" panose="02040503050406030204" charset="0"/>
                              <a:sym typeface="+mn-ea"/>
                            </a:rPr>
                            <m:t>1</m:t>
                          </m:r>
                        </m:num>
                        <m:den>
                          <m:r>
                            <a:rPr lang="en-US" altLang="zh-CN" sz="2400" i="1">
                              <a:latin typeface="Cambria Math" panose="02040503050406030204" charset="0"/>
                              <a:ea typeface="宋体" panose="02010600030101010101" pitchFamily="2" charset="-122"/>
                              <a:cs typeface="Cambria Math" panose="02040503050406030204" charset="0"/>
                              <a:sym typeface="+mn-ea"/>
                            </a:rPr>
                            <m:t>4</m:t>
                          </m:r>
                        </m:den>
                      </m:f>
                      <m:r>
                        <a:rPr lang="en-US" altLang="zh-CN" sz="2400" i="1">
                          <a:latin typeface="Cambria Math" panose="02040503050406030204" charset="0"/>
                          <a:ea typeface="宋体" panose="02010600030101010101" pitchFamily="2" charset="-122"/>
                          <a:cs typeface="Cambria Math" panose="02040503050406030204" charset="0"/>
                          <a:sym typeface="+mn-ea"/>
                        </a:rPr>
                        <m:t>&lt;</m:t>
                      </m:r>
                      <m:f>
                        <m:fPr>
                          <m:ctrlPr>
                            <a:rPr lang="en-US" altLang="zh-CN" sz="2400" i="1">
                              <a:latin typeface="Cambria Math" panose="02040503050406030204" charset="0"/>
                              <a:ea typeface="宋体" panose="02010600030101010101" pitchFamily="2" charset="-122"/>
                              <a:cs typeface="Cambria Math" panose="02040503050406030204" charset="0"/>
                              <a:sym typeface="+mn-ea"/>
                            </a:rPr>
                          </m:ctrlPr>
                        </m:fPr>
                        <m:num>
                          <m:r>
                            <a:rPr lang="en-US" altLang="zh-CN" sz="2400" i="1">
                              <a:latin typeface="Cambria Math" panose="02040503050406030204" charset="0"/>
                              <a:ea typeface="宋体" panose="02010600030101010101" pitchFamily="2" charset="-122"/>
                              <a:cs typeface="Cambria Math" panose="02040503050406030204" charset="0"/>
                              <a:sym typeface="+mn-ea"/>
                            </a:rPr>
                            <m:t>1</m:t>
                          </m:r>
                        </m:num>
                        <m:den>
                          <m:r>
                            <a:rPr lang="en-US" altLang="zh-CN" sz="2400" i="1">
                              <a:latin typeface="Cambria Math" panose="02040503050406030204" charset="0"/>
                              <a:ea typeface="宋体" panose="02010600030101010101" pitchFamily="2" charset="-122"/>
                              <a:cs typeface="Cambria Math" panose="02040503050406030204" charset="0"/>
                              <a:sym typeface="+mn-ea"/>
                            </a:rPr>
                            <m:t>3</m:t>
                          </m:r>
                        </m:den>
                      </m:f>
                    </m:oMath>
                  </m:oMathPara>
                </a14:m>
                <a:endParaRPr lang="zh-CN" altLang="en-US" sz="2400">
                  <a:latin typeface="Times New Roman" panose="02020603050405020304" charset="0"/>
                  <a:ea typeface="宋体" panose="02010600030101010101" pitchFamily="2" charset="-122"/>
                  <a:cs typeface="Times New Roman" panose="02020603050405020304" charset="0"/>
                </a:endParaRPr>
              </a:p>
              <a:p>
                <a:pPr lvl="1" indent="0" fontAlgn="auto">
                  <a:lnSpc>
                    <a:spcPct val="120000"/>
                  </a:lnSpc>
                  <a:buSzPct val="75000"/>
                  <a:buNone/>
                </a:pPr>
                <a:r>
                  <a:rPr lang="zh-CN" altLang="en-US" sz="2400">
                    <a:latin typeface="Times New Roman" panose="02020603050405020304" charset="0"/>
                    <a:ea typeface="宋体" panose="02010600030101010101" pitchFamily="2" charset="-122"/>
                    <a:cs typeface="Times New Roman" panose="02020603050405020304" charset="0"/>
                  </a:rPr>
                  <a:t>反证法，推出矛盾</a:t>
                </a:r>
                <a:endParaRPr lang="zh-CN" altLang="en-US" sz="2400">
                  <a:latin typeface="Times New Roman" panose="02020603050405020304" charset="0"/>
                  <a:ea typeface="宋体" panose="02010600030101010101" pitchFamily="2" charset="-122"/>
                  <a:cs typeface="Times New Roman" panose="02020603050405020304" charset="0"/>
                </a:endParaRPr>
              </a:p>
              <a:p>
                <a:endParaRPr lang="zh-CN" altLang="en-US" sz="2400">
                  <a:latin typeface="Times New Roman" panose="02020603050405020304" charset="0"/>
                  <a:ea typeface="宋体" panose="02010600030101010101" pitchFamily="2" charset="-122"/>
                  <a:cs typeface="Times New Roman" panose="02020603050405020304" charset="0"/>
                </a:endParaRPr>
              </a:p>
            </p:txBody>
          </p:sp>
        </mc:Choice>
        <mc:Fallback>
          <p:sp>
            <p:nvSpPr>
              <p:cNvPr id="4" name="文本框 3"/>
              <p:cNvSpPr txBox="1">
                <a:spLocks noRot="1" noChangeAspect="1" noMove="1" noResize="1" noEditPoints="1" noAdjustHandles="1" noChangeArrowheads="1" noChangeShapeType="1" noTextEdit="1"/>
              </p:cNvSpPr>
              <p:nvPr/>
            </p:nvSpPr>
            <p:spPr>
              <a:xfrm>
                <a:off x="793750" y="1325880"/>
                <a:ext cx="10551160" cy="4785995"/>
              </a:xfrm>
              <a:prstGeom prst="rect">
                <a:avLst/>
              </a:prstGeom>
              <a:blipFill rotWithShape="1">
                <a:blip r:embed="rId2"/>
                <a:stretch>
                  <a:fillRect/>
                </a:stretch>
              </a:blipFill>
            </p:spPr>
            <p:txBody>
              <a:bodyPr/>
              <a:lstStyle/>
              <a:p>
                <a:r>
                  <a:rPr lang="zh-CN" altLang="en-US">
                    <a:noFill/>
                  </a:rPr>
                  <a:t> </a:t>
                </a:r>
              </a:p>
            </p:txBody>
          </p:sp>
        </mc:Fallback>
      </mc:AlternateContent>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959485" y="535305"/>
            <a:ext cx="2926080" cy="645160"/>
          </a:xfrm>
          <a:prstGeom prst="rect">
            <a:avLst/>
          </a:prstGeom>
          <a:noFill/>
        </p:spPr>
        <p:txBody>
          <a:bodyPr wrap="none" rtlCol="0">
            <a:spAutoFit/>
          </a:bodyPr>
          <a:lstStyle/>
          <a:p>
            <a:r>
              <a:rPr lang="zh-CN" altLang="en-US" sz="3600" dirty="0">
                <a:latin typeface="方正粗黑宋简体" panose="02000000000000000000" pitchFamily="2" charset="-122"/>
                <a:ea typeface="方正粗黑宋简体" panose="02000000000000000000" pitchFamily="2" charset="-122"/>
                <a:cs typeface="字魂105号-简雅黑" panose="00000500000000000000" pitchFamily="2" charset="-122"/>
              </a:rPr>
              <a:t>随机算法</a:t>
            </a:r>
            <a:r>
              <a:rPr lang="zh-CN" altLang="en-US" sz="3600" dirty="0">
                <a:latin typeface="方正粗黑宋简体" panose="02000000000000000000" pitchFamily="2" charset="-122"/>
                <a:ea typeface="方正粗黑宋简体" panose="02000000000000000000" pitchFamily="2" charset="-122"/>
                <a:cs typeface="字魂105号-简雅黑" panose="00000500000000000000" pitchFamily="2" charset="-122"/>
              </a:rPr>
              <a:t>分析</a:t>
            </a:r>
            <a:endParaRPr lang="zh-CN" altLang="en-US" sz="3600" dirty="0">
              <a:latin typeface="方正粗黑宋简体" panose="02000000000000000000" pitchFamily="2" charset="-122"/>
              <a:ea typeface="方正粗黑宋简体" panose="02000000000000000000" pitchFamily="2" charset="-122"/>
              <a:cs typeface="字魂105号-简雅黑" panose="00000500000000000000" pitchFamily="2" charset="-122"/>
            </a:endParaRPr>
          </a:p>
        </p:txBody>
      </p:sp>
      <p:sp>
        <p:nvSpPr>
          <p:cNvPr id="5" name="矩形 4"/>
          <p:cNvSpPr/>
          <p:nvPr/>
        </p:nvSpPr>
        <p:spPr>
          <a:xfrm>
            <a:off x="0" y="462703"/>
            <a:ext cx="794456" cy="738664"/>
          </a:xfrm>
          <a:prstGeom prst="rect">
            <a:avLst/>
          </a:prstGeom>
          <a:solidFill>
            <a:srgbClr val="9A00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67" name="图片 6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9911444" y="545564"/>
            <a:ext cx="1836080" cy="512545"/>
          </a:xfrm>
          <a:prstGeom prst="rect">
            <a:avLst/>
          </a:prstGeom>
        </p:spPr>
      </p:pic>
      <p:sp>
        <p:nvSpPr>
          <p:cNvPr id="18" name="矩形 17"/>
          <p:cNvSpPr/>
          <p:nvPr/>
        </p:nvSpPr>
        <p:spPr>
          <a:xfrm flipV="1">
            <a:off x="7529454" y="6772905"/>
            <a:ext cx="4682001" cy="128741"/>
          </a:xfrm>
          <a:prstGeom prst="rect">
            <a:avLst/>
          </a:prstGeom>
          <a:solidFill>
            <a:srgbClr val="9A00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灯片编号占位符 7"/>
          <p:cNvSpPr>
            <a:spLocks noGrp="1"/>
          </p:cNvSpPr>
          <p:nvPr>
            <p:ph type="sldNum" sz="quarter" idx="12"/>
          </p:nvPr>
        </p:nvSpPr>
        <p:spPr/>
        <p:txBody>
          <a:bodyPr/>
          <a:lstStyle/>
          <a:p>
            <a:fld id="{3505B016-64E1-4432-88BD-C1FDDF8765EC}" type="slidenum">
              <a:rPr lang="zh-CN" altLang="en-US" smtClean="0"/>
            </a:fld>
            <a:endParaRPr lang="zh-CN" altLang="en-US"/>
          </a:p>
        </p:txBody>
      </p:sp>
      <p:pic>
        <p:nvPicPr>
          <p:cNvPr id="4" name="图片 3"/>
          <p:cNvPicPr>
            <a:picLocks noChangeAspect="1"/>
          </p:cNvPicPr>
          <p:nvPr/>
        </p:nvPicPr>
        <p:blipFill>
          <a:blip r:embed="rId2"/>
          <a:stretch>
            <a:fillRect/>
          </a:stretch>
        </p:blipFill>
        <p:spPr>
          <a:xfrm>
            <a:off x="882650" y="1448435"/>
            <a:ext cx="10179050" cy="3149600"/>
          </a:xfrm>
          <a:prstGeom prst="rect">
            <a:avLst/>
          </a:prstGeom>
        </p:spPr>
      </p:pic>
      <p:sp>
        <p:nvSpPr>
          <p:cNvPr id="2" name="文本框 1"/>
          <p:cNvSpPr txBox="1"/>
          <p:nvPr/>
        </p:nvSpPr>
        <p:spPr>
          <a:xfrm>
            <a:off x="6649720" y="3763645"/>
            <a:ext cx="4545330" cy="829945"/>
          </a:xfrm>
          <a:prstGeom prst="rect">
            <a:avLst/>
          </a:prstGeom>
          <a:noFill/>
        </p:spPr>
        <p:txBody>
          <a:bodyPr wrap="square" rtlCol="0">
            <a:spAutoFit/>
          </a:bodyPr>
          <a:p>
            <a:r>
              <a:rPr lang="zh-CN" altLang="en-US" sz="2400">
                <a:latin typeface="宋体" panose="02010600030101010101" pitchFamily="2" charset="-122"/>
                <a:ea typeface="宋体" panose="02010600030101010101" pitchFamily="2" charset="-122"/>
                <a:cs typeface="宋体" panose="02010600030101010101" pitchFamily="2" charset="-122"/>
              </a:rPr>
              <a:t>选取几个</a:t>
            </a:r>
            <a:r>
              <a:rPr lang="zh-CN" altLang="en-US" sz="2400">
                <a:latin typeface="宋体" panose="02010600030101010101" pitchFamily="2" charset="-122"/>
                <a:ea typeface="宋体" panose="02010600030101010101" pitchFamily="2" charset="-122"/>
                <a:cs typeface="宋体" panose="02010600030101010101" pitchFamily="2" charset="-122"/>
              </a:rPr>
              <a:t>元素可以使错误概率的期望小于</a:t>
            </a:r>
            <a:r>
              <a:rPr lang="en-US" altLang="zh-CN" sz="2400">
                <a:latin typeface="宋体" panose="02010600030101010101" pitchFamily="2" charset="-122"/>
                <a:ea typeface="宋体" panose="02010600030101010101" pitchFamily="2" charset="-122"/>
                <a:cs typeface="宋体" panose="02010600030101010101" pitchFamily="2" charset="-122"/>
              </a:rPr>
              <a:t> 1/n ?</a:t>
            </a:r>
            <a:endParaRPr lang="en-US" altLang="zh-CN" sz="240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959485" y="535305"/>
            <a:ext cx="2926080" cy="645160"/>
          </a:xfrm>
          <a:prstGeom prst="rect">
            <a:avLst/>
          </a:prstGeom>
          <a:noFill/>
        </p:spPr>
        <p:txBody>
          <a:bodyPr wrap="none" rtlCol="0">
            <a:spAutoFit/>
          </a:bodyPr>
          <a:lstStyle/>
          <a:p>
            <a:r>
              <a:rPr lang="zh-CN" altLang="en-US" sz="3600" dirty="0">
                <a:latin typeface="方正粗黑宋简体" panose="02000000000000000000" pitchFamily="2" charset="-122"/>
                <a:ea typeface="方正粗黑宋简体" panose="02000000000000000000" pitchFamily="2" charset="-122"/>
                <a:cs typeface="字魂105号-简雅黑" panose="00000500000000000000" pitchFamily="2" charset="-122"/>
              </a:rPr>
              <a:t>随机算法</a:t>
            </a:r>
            <a:r>
              <a:rPr lang="zh-CN" altLang="en-US" sz="3600" dirty="0">
                <a:latin typeface="方正粗黑宋简体" panose="02000000000000000000" pitchFamily="2" charset="-122"/>
                <a:ea typeface="方正粗黑宋简体" panose="02000000000000000000" pitchFamily="2" charset="-122"/>
                <a:cs typeface="字魂105号-简雅黑" panose="00000500000000000000" pitchFamily="2" charset="-122"/>
              </a:rPr>
              <a:t>分析</a:t>
            </a:r>
            <a:endParaRPr lang="zh-CN" altLang="en-US" sz="3600" dirty="0">
              <a:latin typeface="方正粗黑宋简体" panose="02000000000000000000" pitchFamily="2" charset="-122"/>
              <a:ea typeface="方正粗黑宋简体" panose="02000000000000000000" pitchFamily="2" charset="-122"/>
              <a:cs typeface="字魂105号-简雅黑" panose="00000500000000000000" pitchFamily="2" charset="-122"/>
            </a:endParaRPr>
          </a:p>
        </p:txBody>
      </p:sp>
      <p:sp>
        <p:nvSpPr>
          <p:cNvPr id="5" name="矩形 4"/>
          <p:cNvSpPr/>
          <p:nvPr/>
        </p:nvSpPr>
        <p:spPr>
          <a:xfrm>
            <a:off x="0" y="462703"/>
            <a:ext cx="794456" cy="738664"/>
          </a:xfrm>
          <a:prstGeom prst="rect">
            <a:avLst/>
          </a:prstGeom>
          <a:solidFill>
            <a:srgbClr val="9A00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67" name="图片 6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9911444" y="545564"/>
            <a:ext cx="1836080" cy="512545"/>
          </a:xfrm>
          <a:prstGeom prst="rect">
            <a:avLst/>
          </a:prstGeom>
        </p:spPr>
      </p:pic>
      <p:sp>
        <p:nvSpPr>
          <p:cNvPr id="18" name="矩形 17"/>
          <p:cNvSpPr/>
          <p:nvPr/>
        </p:nvSpPr>
        <p:spPr>
          <a:xfrm flipV="1">
            <a:off x="7529454" y="6772905"/>
            <a:ext cx="4682001" cy="128741"/>
          </a:xfrm>
          <a:prstGeom prst="rect">
            <a:avLst/>
          </a:prstGeom>
          <a:solidFill>
            <a:srgbClr val="9A00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灯片编号占位符 7"/>
          <p:cNvSpPr>
            <a:spLocks noGrp="1"/>
          </p:cNvSpPr>
          <p:nvPr>
            <p:ph type="sldNum" sz="quarter" idx="12"/>
          </p:nvPr>
        </p:nvSpPr>
        <p:spPr/>
        <p:txBody>
          <a:bodyPr/>
          <a:lstStyle/>
          <a:p>
            <a:fld id="{3505B016-64E1-4432-88BD-C1FDDF8765EC}" type="slidenum">
              <a:rPr lang="zh-CN" altLang="en-US" smtClean="0"/>
            </a:fld>
            <a:endParaRPr lang="zh-CN" altLang="en-US"/>
          </a:p>
        </p:txBody>
      </p:sp>
      <p:pic>
        <p:nvPicPr>
          <p:cNvPr id="2" name="图片 1"/>
          <p:cNvPicPr>
            <a:picLocks noChangeAspect="1"/>
          </p:cNvPicPr>
          <p:nvPr/>
        </p:nvPicPr>
        <p:blipFill>
          <a:blip r:embed="rId2"/>
          <a:stretch>
            <a:fillRect/>
          </a:stretch>
        </p:blipFill>
        <p:spPr>
          <a:xfrm>
            <a:off x="959485" y="1588135"/>
            <a:ext cx="10007600" cy="28257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duotone>
              <a:prstClr val="black"/>
              <a:srgbClr val="7E181B">
                <a:tint val="45000"/>
                <a:satMod val="400000"/>
              </a:srgbClr>
            </a:duotone>
            <a:extLst>
              <a:ext uri="{BEBA8EAE-BF5A-486C-A8C5-ECC9F3942E4B}">
                <a14:imgProps xmlns:a14="http://schemas.microsoft.com/office/drawing/2010/main">
                  <a14:imgLayer r:embed="rId2">
                    <a14:imgEffect>
                      <a14:artisticPhotocopy trans="30000" detail="2"/>
                    </a14:imgEffect>
                  </a14:imgLayer>
                </a14:imgProps>
              </a:ext>
              <a:ext uri="{28A0092B-C50C-407E-A947-70E740481C1C}">
                <a14:useLocalDpi xmlns:a14="http://schemas.microsoft.com/office/drawing/2010/main" val="0"/>
              </a:ext>
            </a:extLst>
          </a:blip>
          <a:stretch>
            <a:fillRect/>
          </a:stretch>
        </p:blipFill>
        <p:spPr>
          <a:xfrm>
            <a:off x="3611229" y="5446165"/>
            <a:ext cx="8514616" cy="1746440"/>
          </a:xfrm>
          <a:prstGeom prst="rect">
            <a:avLst/>
          </a:prstGeom>
        </p:spPr>
      </p:pic>
      <p:sp>
        <p:nvSpPr>
          <p:cNvPr id="5" name="矩形 4"/>
          <p:cNvSpPr/>
          <p:nvPr/>
        </p:nvSpPr>
        <p:spPr>
          <a:xfrm>
            <a:off x="0" y="7508"/>
            <a:ext cx="12192000" cy="4053600"/>
          </a:xfrm>
          <a:prstGeom prst="rect">
            <a:avLst/>
          </a:prstGeom>
          <a:blipFill dpi="0"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t="-3757" b="-18243"/>
            </a:stretch>
          </a:blipFill>
          <a:ln>
            <a:noFill/>
          </a:ln>
          <a:effectLst>
            <a:outerShdw blurRad="1270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ea typeface="字魂105号-简雅黑" panose="00000500000000000000" pitchFamily="2" charset="-122"/>
            </a:endParaRPr>
          </a:p>
        </p:txBody>
      </p:sp>
      <p:sp>
        <p:nvSpPr>
          <p:cNvPr id="10" name="文本框 9"/>
          <p:cNvSpPr txBox="1"/>
          <p:nvPr/>
        </p:nvSpPr>
        <p:spPr>
          <a:xfrm>
            <a:off x="560134" y="4323195"/>
            <a:ext cx="8606804" cy="521970"/>
          </a:xfrm>
          <a:prstGeom prst="rect">
            <a:avLst/>
          </a:prstGeom>
          <a:noFill/>
        </p:spPr>
        <p:txBody>
          <a:bodyPr wrap="square" rtlCol="0">
            <a:spAutoFit/>
          </a:bodyPr>
          <a:lstStyle/>
          <a:p>
            <a:r>
              <a:rPr lang="zh-CN" altLang="en-GB" sz="2800" dirty="0">
                <a:latin typeface="方正粗黑宋简体" panose="02000000000000000000" pitchFamily="2" charset="-122"/>
                <a:ea typeface="方正粗黑宋简体" panose="02000000000000000000" pitchFamily="2" charset="-122"/>
                <a:cs typeface="字魂105号-简雅黑" panose="00000500000000000000" pitchFamily="2" charset="-122"/>
              </a:rPr>
              <a:t>随机算法</a:t>
            </a:r>
            <a:endParaRPr lang="zh-CN" altLang="en-GB" sz="2800" dirty="0">
              <a:latin typeface="方正粗黑宋简体" panose="02000000000000000000" pitchFamily="2" charset="-122"/>
              <a:ea typeface="方正粗黑宋简体" panose="02000000000000000000" pitchFamily="2" charset="-122"/>
              <a:cs typeface="字魂105号-简雅黑" panose="00000500000000000000" pitchFamily="2" charset="-122"/>
            </a:endParaRPr>
          </a:p>
        </p:txBody>
      </p:sp>
      <p:grpSp>
        <p:nvGrpSpPr>
          <p:cNvPr id="2" name="组合 1"/>
          <p:cNvGrpSpPr/>
          <p:nvPr/>
        </p:nvGrpSpPr>
        <p:grpSpPr>
          <a:xfrm>
            <a:off x="627965" y="5492558"/>
            <a:ext cx="2352226" cy="416163"/>
            <a:chOff x="5843507" y="4481521"/>
            <a:chExt cx="2352226" cy="416163"/>
          </a:xfrm>
        </p:grpSpPr>
        <p:grpSp>
          <p:nvGrpSpPr>
            <p:cNvPr id="24" name="组合 23"/>
            <p:cNvGrpSpPr/>
            <p:nvPr/>
          </p:nvGrpSpPr>
          <p:grpSpPr>
            <a:xfrm>
              <a:off x="5843507" y="4481521"/>
              <a:ext cx="2352226" cy="400146"/>
              <a:chOff x="7735" y="9845"/>
              <a:chExt cx="3169" cy="552"/>
            </a:xfrm>
          </p:grpSpPr>
          <p:sp>
            <p:nvSpPr>
              <p:cNvPr id="25" name="圆角矩形 24"/>
              <p:cNvSpPr/>
              <p:nvPr/>
            </p:nvSpPr>
            <p:spPr>
              <a:xfrm>
                <a:off x="7771" y="9863"/>
                <a:ext cx="3133" cy="526"/>
              </a:xfrm>
              <a:prstGeom prst="roundRect">
                <a:avLst>
                  <a:gd name="adj" fmla="val 0"/>
                </a:avLst>
              </a:prstGeom>
              <a:noFill/>
              <a:ln w="19050">
                <a:solidFill>
                  <a:srgbClr val="9A0001"/>
                </a:solidFill>
              </a:ln>
              <a:extLst>
                <a:ext uri="{909E8E84-426E-40DD-AFC4-6F175D3DCCD1}">
                  <a14:hiddenFill xmlns:a14="http://schemas.microsoft.com/office/drawing/2010/main">
                    <a:solidFill>
                      <a:srgbClr val="586F5B"/>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方正粗黑宋简体" panose="02000000000000000000" pitchFamily="2" charset="-122"/>
                  <a:ea typeface="方正粗黑宋简体" panose="02000000000000000000" pitchFamily="2" charset="-122"/>
                </a:endParaRPr>
              </a:p>
            </p:txBody>
          </p:sp>
          <p:sp>
            <p:nvSpPr>
              <p:cNvPr id="26" name="圆角矩形 25"/>
              <p:cNvSpPr/>
              <p:nvPr/>
            </p:nvSpPr>
            <p:spPr>
              <a:xfrm>
                <a:off x="7735" y="9854"/>
                <a:ext cx="1687" cy="534"/>
              </a:xfrm>
              <a:prstGeom prst="roundRect">
                <a:avLst>
                  <a:gd name="adj" fmla="val 0"/>
                </a:avLst>
              </a:prstGeom>
              <a:solidFill>
                <a:srgbClr val="9A0001"/>
              </a:solidFill>
              <a:ln>
                <a:solidFill>
                  <a:srgbClr val="9A00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方正粗黑宋简体" panose="02000000000000000000" pitchFamily="2" charset="-122"/>
                  <a:ea typeface="方正粗黑宋简体" panose="02000000000000000000" pitchFamily="2" charset="-122"/>
                </a:endParaRPr>
              </a:p>
            </p:txBody>
          </p:sp>
          <p:sp>
            <p:nvSpPr>
              <p:cNvPr id="27" name="文本框 26"/>
              <p:cNvSpPr txBox="1"/>
              <p:nvPr/>
            </p:nvSpPr>
            <p:spPr>
              <a:xfrm>
                <a:off x="7899" y="9845"/>
                <a:ext cx="1344" cy="552"/>
              </a:xfrm>
              <a:prstGeom prst="rect">
                <a:avLst/>
              </a:prstGeom>
              <a:noFill/>
            </p:spPr>
            <p:txBody>
              <a:bodyPr wrap="square" rtlCol="0" anchor="t">
                <a:spAutoFit/>
              </a:bodyPr>
              <a:lstStyle/>
              <a:p>
                <a:pPr algn="ctr"/>
                <a:r>
                  <a:rPr lang="zh-CN" altLang="en-US" sz="2000" dirty="0">
                    <a:solidFill>
                      <a:schemeClr val="bg1"/>
                    </a:solidFill>
                    <a:latin typeface="方正粗黑宋简体" panose="02000000000000000000" pitchFamily="2" charset="-122"/>
                    <a:ea typeface="方正粗黑宋简体" panose="02000000000000000000" pitchFamily="2" charset="-122"/>
                    <a:cs typeface="思源黑体 CN Medium" panose="020B0600000000000000" charset="-122"/>
                  </a:rPr>
                  <a:t>汇报人</a:t>
                </a:r>
                <a:endParaRPr lang="zh-CN" altLang="en-US" sz="2000" dirty="0">
                  <a:solidFill>
                    <a:srgbClr val="C00000"/>
                  </a:solidFill>
                  <a:latin typeface="方正粗黑宋简体" panose="02000000000000000000" pitchFamily="2" charset="-122"/>
                  <a:ea typeface="方正粗黑宋简体" panose="02000000000000000000" pitchFamily="2" charset="-122"/>
                  <a:cs typeface="思源黑体 CN Medium" panose="020B0600000000000000" charset="-122"/>
                </a:endParaRPr>
              </a:p>
            </p:txBody>
          </p:sp>
        </p:grpSp>
        <p:sp>
          <p:nvSpPr>
            <p:cNvPr id="28" name="文本框 27"/>
            <p:cNvSpPr txBox="1"/>
            <p:nvPr/>
          </p:nvSpPr>
          <p:spPr>
            <a:xfrm>
              <a:off x="7095702" y="4528352"/>
              <a:ext cx="1073311" cy="369332"/>
            </a:xfrm>
            <a:prstGeom prst="rect">
              <a:avLst/>
            </a:prstGeom>
            <a:noFill/>
          </p:spPr>
          <p:txBody>
            <a:bodyPr wrap="square" rtlCol="0" anchor="t">
              <a:spAutoFit/>
            </a:bodyPr>
            <a:lstStyle/>
            <a:p>
              <a:pPr algn="ctr"/>
              <a:endParaRPr lang="zh-CN" altLang="en-US" spc="-150" dirty="0">
                <a:latin typeface="方正粗黑宋简体" panose="02000000000000000000" pitchFamily="2" charset="-122"/>
                <a:ea typeface="方正粗黑宋简体" panose="02000000000000000000" pitchFamily="2" charset="-122"/>
                <a:cs typeface="思源黑体 CN Medium" panose="020B0600000000000000" charset="-122"/>
              </a:endParaRPr>
            </a:p>
          </p:txBody>
        </p:sp>
      </p:grpSp>
      <p:sp>
        <p:nvSpPr>
          <p:cNvPr id="37" name="矩形 36"/>
          <p:cNvSpPr/>
          <p:nvPr/>
        </p:nvSpPr>
        <p:spPr>
          <a:xfrm>
            <a:off x="8474537" y="0"/>
            <a:ext cx="2476006" cy="5446166"/>
          </a:xfrm>
          <a:prstGeom prst="rect">
            <a:avLst/>
          </a:prstGeom>
          <a:solidFill>
            <a:srgbClr val="9A00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Light" panose="020B0300000000000000" pitchFamily="34" charset="-122"/>
              <a:ea typeface="思源黑体 CN Light" panose="020B0300000000000000" pitchFamily="34" charset="-122"/>
            </a:endParaRPr>
          </a:p>
        </p:txBody>
      </p:sp>
      <p:sp>
        <p:nvSpPr>
          <p:cNvPr id="38" name="矩形 37"/>
          <p:cNvSpPr/>
          <p:nvPr/>
        </p:nvSpPr>
        <p:spPr>
          <a:xfrm>
            <a:off x="3611229" y="6831223"/>
            <a:ext cx="8606804" cy="69069"/>
          </a:xfrm>
          <a:prstGeom prst="rect">
            <a:avLst/>
          </a:prstGeom>
          <a:solidFill>
            <a:srgbClr val="9A00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Light" panose="020B0300000000000000" pitchFamily="34" charset="-122"/>
              <a:ea typeface="思源黑体 CN Light" panose="020B0300000000000000" pitchFamily="34" charset="-122"/>
            </a:endParaRPr>
          </a:p>
        </p:txBody>
      </p:sp>
      <p:sp>
        <p:nvSpPr>
          <p:cNvPr id="7" name="文本框 6"/>
          <p:cNvSpPr txBox="1"/>
          <p:nvPr/>
        </p:nvSpPr>
        <p:spPr>
          <a:xfrm>
            <a:off x="9045365" y="468808"/>
            <a:ext cx="1365760" cy="4154984"/>
          </a:xfrm>
          <a:prstGeom prst="rect">
            <a:avLst/>
          </a:prstGeom>
          <a:noFill/>
        </p:spPr>
        <p:txBody>
          <a:bodyPr wrap="square" rtlCol="0">
            <a:spAutoFit/>
          </a:bodyPr>
          <a:lstStyle/>
          <a:p>
            <a:pPr algn="ctr"/>
            <a:r>
              <a:rPr lang="zh-CN" altLang="en-US" sz="6600" dirty="0">
                <a:solidFill>
                  <a:schemeClr val="bg1"/>
                </a:solidFill>
                <a:latin typeface="方正粗黑宋简体" panose="02000000000000000000" pitchFamily="2" charset="-122"/>
                <a:ea typeface="方正粗黑宋简体" panose="02000000000000000000" pitchFamily="2" charset="-122"/>
                <a:cs typeface="字魂105号-简雅黑" panose="00000500000000000000" pitchFamily="2" charset="-122"/>
              </a:rPr>
              <a:t>敬请指正</a:t>
            </a:r>
            <a:endParaRPr lang="en-US" altLang="zh-CN" sz="6600" dirty="0">
              <a:solidFill>
                <a:schemeClr val="bg1"/>
              </a:solidFill>
              <a:latin typeface="方正粗黑宋简体" panose="02000000000000000000" pitchFamily="2" charset="-122"/>
              <a:ea typeface="方正粗黑宋简体" panose="02000000000000000000" pitchFamily="2" charset="-122"/>
              <a:cs typeface="字魂105号-简雅黑" panose="00000500000000000000" pitchFamily="2" charset="-122"/>
            </a:endParaRPr>
          </a:p>
        </p:txBody>
      </p:sp>
      <p:sp>
        <p:nvSpPr>
          <p:cNvPr id="29" name="文本框 28"/>
          <p:cNvSpPr txBox="1"/>
          <p:nvPr/>
        </p:nvSpPr>
        <p:spPr>
          <a:xfrm>
            <a:off x="654687" y="5984849"/>
            <a:ext cx="1928133" cy="368300"/>
          </a:xfrm>
          <a:prstGeom prst="rect">
            <a:avLst/>
          </a:prstGeom>
          <a:noFill/>
        </p:spPr>
        <p:txBody>
          <a:bodyPr wrap="square" rtlCol="0">
            <a:spAutoFit/>
          </a:bodyPr>
          <a:lstStyle/>
          <a:p>
            <a:r>
              <a:rPr lang="en-US" altLang="zh-CN" dirty="0">
                <a:solidFill>
                  <a:srgbClr val="9A0000"/>
                </a:solidFill>
                <a:latin typeface="方正粗黑宋简体" panose="02000000000000000000" pitchFamily="2" charset="-122"/>
                <a:ea typeface="方正粗黑宋简体" panose="02000000000000000000" pitchFamily="2" charset="-122"/>
                <a:cs typeface="字魂105号-简雅黑" panose="00000500000000000000" pitchFamily="2" charset="-122"/>
              </a:rPr>
              <a:t>2025</a:t>
            </a:r>
            <a:r>
              <a:rPr lang="zh-CN" altLang="en-US" dirty="0">
                <a:solidFill>
                  <a:srgbClr val="9A0000"/>
                </a:solidFill>
                <a:latin typeface="方正粗黑宋简体" panose="02000000000000000000" pitchFamily="2" charset="-122"/>
                <a:ea typeface="方正粗黑宋简体" panose="02000000000000000000" pitchFamily="2" charset="-122"/>
                <a:cs typeface="字魂105号-简雅黑" panose="00000500000000000000" pitchFamily="2" charset="-122"/>
              </a:rPr>
              <a:t>年</a:t>
            </a:r>
            <a:r>
              <a:rPr lang="en-US" altLang="zh-CN" dirty="0">
                <a:solidFill>
                  <a:srgbClr val="9A0000"/>
                </a:solidFill>
                <a:latin typeface="方正粗黑宋简体" panose="02000000000000000000" pitchFamily="2" charset="-122"/>
                <a:ea typeface="方正粗黑宋简体" panose="02000000000000000000" pitchFamily="2" charset="-122"/>
                <a:cs typeface="字魂105号-简雅黑" panose="00000500000000000000" pitchFamily="2" charset="-122"/>
              </a:rPr>
              <a:t>5</a:t>
            </a:r>
            <a:r>
              <a:rPr lang="zh-CN" altLang="en-US" dirty="0">
                <a:solidFill>
                  <a:srgbClr val="9A0000"/>
                </a:solidFill>
                <a:latin typeface="方正粗黑宋简体" panose="02000000000000000000" pitchFamily="2" charset="-122"/>
                <a:ea typeface="方正粗黑宋简体" panose="02000000000000000000" pitchFamily="2" charset="-122"/>
                <a:cs typeface="字魂105号-简雅黑" panose="00000500000000000000" pitchFamily="2" charset="-122"/>
              </a:rPr>
              <a:t>月</a:t>
            </a:r>
            <a:r>
              <a:rPr lang="en-US" altLang="zh-CN" dirty="0">
                <a:solidFill>
                  <a:srgbClr val="9A0000"/>
                </a:solidFill>
                <a:latin typeface="方正粗黑宋简体" panose="02000000000000000000" pitchFamily="2" charset="-122"/>
                <a:ea typeface="方正粗黑宋简体" panose="02000000000000000000" pitchFamily="2" charset="-122"/>
                <a:cs typeface="字魂105号-简雅黑" panose="00000500000000000000" pitchFamily="2" charset="-122"/>
              </a:rPr>
              <a:t>30</a:t>
            </a:r>
            <a:r>
              <a:rPr lang="zh-CN" altLang="en-US" dirty="0">
                <a:solidFill>
                  <a:srgbClr val="9A0000"/>
                </a:solidFill>
                <a:latin typeface="方正粗黑宋简体" panose="02000000000000000000" pitchFamily="2" charset="-122"/>
                <a:ea typeface="方正粗黑宋简体" panose="02000000000000000000" pitchFamily="2" charset="-122"/>
                <a:cs typeface="字魂105号-简雅黑" panose="00000500000000000000" pitchFamily="2" charset="-122"/>
              </a:rPr>
              <a:t>日</a:t>
            </a:r>
            <a:endParaRPr lang="zh-CN" altLang="en-US" dirty="0">
              <a:solidFill>
                <a:srgbClr val="9A0000"/>
              </a:solidFill>
              <a:latin typeface="方正粗黑宋简体" panose="02000000000000000000" pitchFamily="2" charset="-122"/>
              <a:ea typeface="方正粗黑宋简体" panose="02000000000000000000" pitchFamily="2" charset="-122"/>
              <a:cs typeface="字魂105号-简雅黑" panose="00000500000000000000" pitchFamily="2" charset="-122"/>
            </a:endParaRPr>
          </a:p>
        </p:txBody>
      </p:sp>
      <p:pic>
        <p:nvPicPr>
          <p:cNvPr id="8" name="图片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84925" y="4686884"/>
            <a:ext cx="1836080" cy="517206"/>
          </a:xfrm>
          <a:prstGeom prst="rect">
            <a:avLst/>
          </a:prstGeom>
        </p:spPr>
      </p:pic>
      <p:sp>
        <p:nvSpPr>
          <p:cNvPr id="31" name="矩形 30"/>
          <p:cNvSpPr/>
          <p:nvPr/>
        </p:nvSpPr>
        <p:spPr>
          <a:xfrm>
            <a:off x="0" y="6424069"/>
            <a:ext cx="400755" cy="436168"/>
          </a:xfrm>
          <a:prstGeom prst="rect">
            <a:avLst/>
          </a:prstGeom>
          <a:solidFill>
            <a:srgbClr val="9A00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Light" panose="020B0300000000000000" pitchFamily="34" charset="-122"/>
              <a:ea typeface="思源黑体 CN Light" panose="020B0300000000000000" pitchFamily="34" charset="-122"/>
            </a:endParaRPr>
          </a:p>
        </p:txBody>
      </p:sp>
      <p:sp>
        <p:nvSpPr>
          <p:cNvPr id="17" name="文本框 16"/>
          <p:cNvSpPr txBox="1"/>
          <p:nvPr/>
        </p:nvSpPr>
        <p:spPr>
          <a:xfrm>
            <a:off x="1925979" y="5506796"/>
            <a:ext cx="1008392" cy="398780"/>
          </a:xfrm>
          <a:prstGeom prst="rect">
            <a:avLst/>
          </a:prstGeom>
          <a:noFill/>
        </p:spPr>
        <p:txBody>
          <a:bodyPr wrap="square" rtlCol="0" anchor="t">
            <a:spAutoFit/>
          </a:bodyPr>
          <a:lstStyle/>
          <a:p>
            <a:pPr algn="ctr"/>
            <a:r>
              <a:rPr lang="zh-CN" altLang="en-US" sz="2000" dirty="0">
                <a:solidFill>
                  <a:srgbClr val="7F161B"/>
                </a:solidFill>
                <a:latin typeface="方正粗黑宋简体" panose="02000000000000000000" pitchFamily="2" charset="-122"/>
                <a:ea typeface="方正粗黑宋简体" panose="02000000000000000000" pitchFamily="2" charset="-122"/>
                <a:cs typeface="思源黑体 CN Medium" panose="020B0600000000000000" charset="-122"/>
              </a:rPr>
              <a:t>冯之</a:t>
            </a:r>
            <a:r>
              <a:rPr lang="zh-CN" altLang="en-US" sz="2000" dirty="0">
                <a:solidFill>
                  <a:srgbClr val="7F161B"/>
                </a:solidFill>
                <a:latin typeface="方正粗黑宋简体" panose="02000000000000000000" pitchFamily="2" charset="-122"/>
                <a:ea typeface="方正粗黑宋简体" panose="02000000000000000000" pitchFamily="2" charset="-122"/>
                <a:cs typeface="思源黑体 CN Medium" panose="020B0600000000000000" charset="-122"/>
              </a:rPr>
              <a:t>乐</a:t>
            </a:r>
            <a:endParaRPr lang="zh-CN" altLang="en-US" sz="2000" dirty="0">
              <a:solidFill>
                <a:srgbClr val="7F161B"/>
              </a:solidFill>
              <a:latin typeface="方正粗黑宋简体" panose="02000000000000000000" pitchFamily="2" charset="-122"/>
              <a:ea typeface="方正粗黑宋简体" panose="02000000000000000000" pitchFamily="2" charset="-122"/>
              <a:cs typeface="思源黑体 CN Medium" panose="020B0600000000000000" charset="-122"/>
            </a:endParaRPr>
          </a:p>
        </p:txBody>
      </p:sp>
      <p:sp>
        <p:nvSpPr>
          <p:cNvPr id="11" name="灯片编号占位符 10"/>
          <p:cNvSpPr>
            <a:spLocks noGrp="1"/>
          </p:cNvSpPr>
          <p:nvPr>
            <p:ph type="sldNum" sz="quarter" idx="12"/>
          </p:nvPr>
        </p:nvSpPr>
        <p:spPr/>
        <p:txBody>
          <a:bodyPr/>
          <a:lstStyle/>
          <a:p>
            <a:fld id="{3505B016-64E1-4432-88BD-C1FDDF8765EC}"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959485" y="535305"/>
            <a:ext cx="5669280" cy="645160"/>
          </a:xfrm>
          <a:prstGeom prst="rect">
            <a:avLst/>
          </a:prstGeom>
          <a:noFill/>
        </p:spPr>
        <p:txBody>
          <a:bodyPr wrap="none" rtlCol="0">
            <a:spAutoFit/>
          </a:bodyPr>
          <a:lstStyle/>
          <a:p>
            <a:r>
              <a:rPr lang="zh-CN" altLang="en-US" sz="3600" dirty="0">
                <a:latin typeface="方正粗黑宋简体" panose="02000000000000000000" pitchFamily="2" charset="-122"/>
                <a:ea typeface="方正粗黑宋简体" panose="02000000000000000000" pitchFamily="2" charset="-122"/>
                <a:cs typeface="字魂105号-简雅黑" panose="00000500000000000000" pitchFamily="2" charset="-122"/>
              </a:rPr>
              <a:t>概率论基础知识与常用</a:t>
            </a:r>
            <a:r>
              <a:rPr lang="zh-CN" altLang="en-US" sz="3600" dirty="0">
                <a:latin typeface="方正粗黑宋简体" panose="02000000000000000000" pitchFamily="2" charset="-122"/>
                <a:ea typeface="方正粗黑宋简体" panose="02000000000000000000" pitchFamily="2" charset="-122"/>
                <a:cs typeface="字魂105号-简雅黑" panose="00000500000000000000" pitchFamily="2" charset="-122"/>
              </a:rPr>
              <a:t>结论</a:t>
            </a:r>
            <a:endParaRPr lang="zh-CN" altLang="en-US" sz="3600" dirty="0">
              <a:latin typeface="方正粗黑宋简体" panose="02000000000000000000" pitchFamily="2" charset="-122"/>
              <a:ea typeface="方正粗黑宋简体" panose="02000000000000000000" pitchFamily="2" charset="-122"/>
              <a:cs typeface="字魂105号-简雅黑" panose="00000500000000000000" pitchFamily="2" charset="-122"/>
            </a:endParaRPr>
          </a:p>
        </p:txBody>
      </p:sp>
      <p:sp>
        <p:nvSpPr>
          <p:cNvPr id="5" name="矩形 4"/>
          <p:cNvSpPr/>
          <p:nvPr/>
        </p:nvSpPr>
        <p:spPr>
          <a:xfrm>
            <a:off x="0" y="462703"/>
            <a:ext cx="794456" cy="738664"/>
          </a:xfrm>
          <a:prstGeom prst="rect">
            <a:avLst/>
          </a:prstGeom>
          <a:solidFill>
            <a:srgbClr val="9A00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67" name="图片 6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9911444" y="545564"/>
            <a:ext cx="1836080" cy="512545"/>
          </a:xfrm>
          <a:prstGeom prst="rect">
            <a:avLst/>
          </a:prstGeom>
        </p:spPr>
      </p:pic>
      <p:sp>
        <p:nvSpPr>
          <p:cNvPr id="18" name="矩形 17"/>
          <p:cNvSpPr/>
          <p:nvPr/>
        </p:nvSpPr>
        <p:spPr>
          <a:xfrm flipV="1">
            <a:off x="7529454" y="6772905"/>
            <a:ext cx="4682001" cy="128741"/>
          </a:xfrm>
          <a:prstGeom prst="rect">
            <a:avLst/>
          </a:prstGeom>
          <a:solidFill>
            <a:srgbClr val="9A00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灯片编号占位符 7"/>
          <p:cNvSpPr>
            <a:spLocks noGrp="1"/>
          </p:cNvSpPr>
          <p:nvPr>
            <p:ph type="sldNum" sz="quarter" idx="12"/>
          </p:nvPr>
        </p:nvSpPr>
        <p:spPr/>
        <p:txBody>
          <a:bodyPr/>
          <a:lstStyle/>
          <a:p>
            <a:fld id="{3505B016-64E1-4432-88BD-C1FDDF8765EC}" type="slidenum">
              <a:rPr lang="zh-CN" altLang="en-US" smtClean="0"/>
            </a:fld>
            <a:endParaRPr lang="zh-CN" altLang="en-US"/>
          </a:p>
        </p:txBody>
      </p:sp>
      <mc:AlternateContent xmlns:mc="http://schemas.openxmlformats.org/markup-compatibility/2006">
        <mc:Choice xmlns:a14="http://schemas.microsoft.com/office/drawing/2010/main" Requires="a14">
          <p:sp>
            <p:nvSpPr>
              <p:cNvPr id="9" name="文本框 8"/>
              <p:cNvSpPr txBox="1"/>
              <p:nvPr/>
            </p:nvSpPr>
            <p:spPr>
              <a:xfrm>
                <a:off x="793750" y="1410970"/>
                <a:ext cx="10560050" cy="4702810"/>
              </a:xfrm>
              <a:prstGeom prst="rect">
                <a:avLst/>
              </a:prstGeom>
              <a:noFill/>
            </p:spPr>
            <p:txBody>
              <a:bodyPr wrap="square" rtlCol="0">
                <a:noAutofit/>
              </a:bodyPr>
              <a:p>
                <a:pPr marL="342900" indent="-342900" fontAlgn="auto">
                  <a:lnSpc>
                    <a:spcPct val="120000"/>
                  </a:lnSpc>
                  <a:buSzPct val="75000"/>
                  <a:buFont typeface="Wingdings" panose="05000000000000000000" charset="0"/>
                  <a:buChar char="l"/>
                </a:pPr>
                <a:r>
                  <a:rPr lang="zh-CN" altLang="en-US" sz="2400">
                    <a:latin typeface="宋体" panose="02010600030101010101" pitchFamily="2" charset="-122"/>
                    <a:ea typeface="宋体" panose="02010600030101010101" pitchFamily="2" charset="-122"/>
                  </a:rPr>
                  <a:t>不等式</a:t>
                </a:r>
                <a:endParaRPr lang="zh-CN" altLang="en-US" sz="2400">
                  <a:latin typeface="宋体" panose="02010600030101010101" pitchFamily="2" charset="-122"/>
                  <a:ea typeface="宋体" panose="02010600030101010101" pitchFamily="2" charset="-122"/>
                </a:endParaRPr>
              </a:p>
              <a:p>
                <a:pPr marL="800100" lvl="1" indent="-342900" fontAlgn="auto">
                  <a:lnSpc>
                    <a:spcPct val="120000"/>
                  </a:lnSpc>
                  <a:buSzPct val="75000"/>
                  <a:buFont typeface="Wingdings" panose="05000000000000000000" charset="0"/>
                  <a:buChar char="l"/>
                </a:pPr>
                <a:r>
                  <a:rPr lang="zh-CN" altLang="en-US" sz="2400">
                    <a:latin typeface="宋体" panose="02010600030101010101" pitchFamily="2" charset="-122"/>
                    <a:ea typeface="宋体" panose="02010600030101010101" pitchFamily="2" charset="-122"/>
                  </a:rPr>
                  <a:t>估计、放缩</a:t>
                </a:r>
                <a:r>
                  <a:rPr lang="zh-CN" altLang="en-US" sz="2400">
                    <a:latin typeface="宋体" panose="02010600030101010101" pitchFamily="2" charset="-122"/>
                    <a:ea typeface="宋体" panose="02010600030101010101" pitchFamily="2" charset="-122"/>
                  </a:rPr>
                  <a:t>不等式</a:t>
                </a:r>
                <a:endParaRPr lang="zh-CN" altLang="en-US" sz="2400">
                  <a:latin typeface="宋体" panose="02010600030101010101" pitchFamily="2" charset="-122"/>
                  <a:ea typeface="宋体" panose="02010600030101010101" pitchFamily="2" charset="-122"/>
                </a:endParaRPr>
              </a:p>
              <a:p>
                <a:pPr marL="1257300" lvl="2" indent="-342900" fontAlgn="auto">
                  <a:lnSpc>
                    <a:spcPct val="120000"/>
                  </a:lnSpc>
                  <a:buSzPct val="75000"/>
                  <a:buFont typeface="Wingdings" panose="05000000000000000000" charset="0"/>
                  <a:buChar char="l"/>
                </a:pPr>
                <a:r>
                  <a:rPr lang="en-US" altLang="zh-CN" sz="2400">
                    <a:latin typeface="Cambria Math" panose="02040503050406030204" charset="0"/>
                    <a:ea typeface="宋体" panose="02010600030101010101" pitchFamily="2" charset="-122"/>
                    <a:cs typeface="Cambria Math" panose="02040503050406030204" charset="0"/>
                  </a:rPr>
                  <a:t>(1)    </a:t>
                </a:r>
                <a14:m>
                  <m:oMath xmlns:m="http://schemas.openxmlformats.org/officeDocument/2006/math">
                    <m:r>
                      <a:rPr lang="en-US" altLang="zh-CN" sz="2400" i="1">
                        <a:latin typeface="Cambria Math" panose="02040503050406030204" charset="0"/>
                        <a:ea typeface="宋体" panose="02010600030101010101" pitchFamily="2" charset="-122"/>
                        <a:cs typeface="Cambria Math" panose="02040503050406030204" charset="0"/>
                      </a:rPr>
                      <m:t>1</m:t>
                    </m:r>
                    <m:r>
                      <a:rPr lang="en-US" altLang="zh-CN" sz="2400" i="1">
                        <a:latin typeface="Cambria Math" panose="02040503050406030204" charset="0"/>
                        <a:ea typeface="宋体" panose="02010600030101010101" pitchFamily="2" charset="-122"/>
                        <a:cs typeface="Cambria Math" panose="02040503050406030204" charset="0"/>
                      </a:rPr>
                      <m:t>+</m:t>
                    </m:r>
                    <m:r>
                      <a:rPr lang="en-US" altLang="zh-CN" sz="2400" i="1">
                        <a:latin typeface="Cambria Math" panose="02040503050406030204" charset="0"/>
                        <a:ea typeface="宋体" panose="02010600030101010101" pitchFamily="2" charset="-122"/>
                        <a:cs typeface="Cambria Math" panose="02040503050406030204" charset="0"/>
                      </a:rPr>
                      <m:t>𝑥</m:t>
                    </m:r>
                    <m:r>
                      <a:rPr lang="en-US" altLang="zh-CN" sz="2400" i="1">
                        <a:latin typeface="Cambria Math" panose="02040503050406030204" charset="0"/>
                        <a:ea typeface="宋体" panose="02010600030101010101" pitchFamily="2" charset="-122"/>
                        <a:cs typeface="Cambria Math" panose="02040503050406030204" charset="0"/>
                      </a:rPr>
                      <m:t>≤</m:t>
                    </m:r>
                    <m:sSup>
                      <m:sSupPr>
                        <m:ctrlPr>
                          <a:rPr lang="en-US" altLang="zh-CN" sz="2400" i="1">
                            <a:latin typeface="Cambria Math" panose="02040503050406030204" charset="0"/>
                            <a:ea typeface="宋体" panose="02010600030101010101" pitchFamily="2" charset="-122"/>
                            <a:cs typeface="Cambria Math" panose="02040503050406030204" charset="0"/>
                          </a:rPr>
                        </m:ctrlPr>
                      </m:sSupPr>
                      <m:e>
                        <m:r>
                          <a:rPr lang="en-US" altLang="zh-CN" sz="2400" i="1">
                            <a:latin typeface="Cambria Math" panose="02040503050406030204" charset="0"/>
                            <a:ea typeface="宋体" panose="02010600030101010101" pitchFamily="2" charset="-122"/>
                            <a:cs typeface="Cambria Math" panose="02040503050406030204" charset="0"/>
                          </a:rPr>
                          <m:t>𝑒</m:t>
                        </m:r>
                      </m:e>
                      <m:sup>
                        <m:r>
                          <a:rPr lang="en-US" altLang="zh-CN" sz="2400" i="1">
                            <a:latin typeface="Cambria Math" panose="02040503050406030204" charset="0"/>
                            <a:ea typeface="宋体" panose="02010600030101010101" pitchFamily="2" charset="-122"/>
                            <a:cs typeface="Cambria Math" panose="02040503050406030204" charset="0"/>
                          </a:rPr>
                          <m:t>𝑥</m:t>
                        </m:r>
                      </m:sup>
                    </m:sSup>
                  </m:oMath>
                </a14:m>
                <a:r>
                  <a:rPr lang="en-US" altLang="zh-CN" sz="2400" i="1">
                    <a:latin typeface="Cambria Math" panose="02040503050406030204" charset="0"/>
                    <a:ea typeface="宋体" panose="02010600030101010101" pitchFamily="2" charset="-122"/>
                    <a:cs typeface="Cambria Math" panose="02040503050406030204" charset="0"/>
                  </a:rPr>
                  <a:t>                      </a:t>
                </a:r>
                <a:endParaRPr lang="en-US" altLang="zh-CN" sz="2400" i="1">
                  <a:latin typeface="Cambria Math" panose="02040503050406030204" charset="0"/>
                  <a:ea typeface="宋体" panose="02010600030101010101" pitchFamily="2" charset="-122"/>
                  <a:cs typeface="Cambria Math" panose="02040503050406030204" charset="0"/>
                </a:endParaRPr>
              </a:p>
              <a:p>
                <a:pPr marL="1257300" lvl="2" indent="-342900" fontAlgn="auto">
                  <a:lnSpc>
                    <a:spcPct val="120000"/>
                  </a:lnSpc>
                  <a:buSzPct val="75000"/>
                  <a:buFont typeface="Wingdings" panose="05000000000000000000" charset="0"/>
                  <a:buChar char="l"/>
                </a:pPr>
                <a:r>
                  <a:rPr lang="en-US" altLang="zh-CN" sz="2400">
                    <a:latin typeface="Cambria Math" panose="02040503050406030204" charset="0"/>
                    <a:ea typeface="宋体" panose="02010600030101010101" pitchFamily="2" charset="-122"/>
                    <a:cs typeface="Cambria Math" panose="02040503050406030204" charset="0"/>
                  </a:rPr>
                  <a:t>(2)    </a:t>
                </a:r>
                <a14:m>
                  <m:oMath xmlns:m="http://schemas.openxmlformats.org/officeDocument/2006/math">
                    <m:sSup>
                      <m:sSupPr>
                        <m:ctrlPr>
                          <a:rPr lang="en-US" altLang="zh-CN" sz="2400" i="1">
                            <a:latin typeface="Cambria Math" panose="02040503050406030204" charset="0"/>
                            <a:ea typeface="宋体" panose="02010600030101010101" pitchFamily="2" charset="-122"/>
                            <a:cs typeface="Cambria Math" panose="02040503050406030204" charset="0"/>
                          </a:rPr>
                        </m:ctrlPr>
                      </m:sSupPr>
                      <m:e>
                        <m:r>
                          <a:rPr lang="en-US" altLang="zh-CN" sz="2400" i="1">
                            <a:latin typeface="Cambria Math" panose="02040503050406030204" charset="0"/>
                            <a:ea typeface="宋体" panose="02010600030101010101" pitchFamily="2" charset="-122"/>
                            <a:cs typeface="Cambria Math" panose="02040503050406030204" charset="0"/>
                          </a:rPr>
                          <m:t>(</m:t>
                        </m:r>
                        <m:f>
                          <m:fPr>
                            <m:ctrlPr>
                              <a:rPr lang="en-US" altLang="zh-CN" sz="2400" i="1">
                                <a:latin typeface="Cambria Math" panose="02040503050406030204" charset="0"/>
                                <a:ea typeface="宋体" panose="02010600030101010101" pitchFamily="2" charset="-122"/>
                                <a:cs typeface="Cambria Math" panose="02040503050406030204" charset="0"/>
                              </a:rPr>
                            </m:ctrlPr>
                          </m:fPr>
                          <m:num>
                            <m:r>
                              <a:rPr lang="en-US" altLang="zh-CN" sz="2400" i="1">
                                <a:latin typeface="Cambria Math" panose="02040503050406030204" charset="0"/>
                                <a:ea typeface="宋体" panose="02010600030101010101" pitchFamily="2" charset="-122"/>
                                <a:cs typeface="Cambria Math" panose="02040503050406030204" charset="0"/>
                              </a:rPr>
                              <m:t>𝑛</m:t>
                            </m:r>
                          </m:num>
                          <m:den>
                            <m:r>
                              <a:rPr lang="en-US" altLang="zh-CN" sz="2400" i="1">
                                <a:latin typeface="Cambria Math" panose="02040503050406030204" charset="0"/>
                                <a:ea typeface="宋体" panose="02010600030101010101" pitchFamily="2" charset="-122"/>
                                <a:cs typeface="Cambria Math" panose="02040503050406030204" charset="0"/>
                              </a:rPr>
                              <m:t>𝑘</m:t>
                            </m:r>
                          </m:den>
                        </m:f>
                        <m:r>
                          <a:rPr lang="en-US" altLang="zh-CN" sz="2400" i="1">
                            <a:latin typeface="Cambria Math" panose="02040503050406030204" charset="0"/>
                            <a:ea typeface="宋体" panose="02010600030101010101" pitchFamily="2" charset="-122"/>
                            <a:cs typeface="Cambria Math" panose="02040503050406030204" charset="0"/>
                          </a:rPr>
                          <m:t>)</m:t>
                        </m:r>
                      </m:e>
                      <m:sup>
                        <m:r>
                          <a:rPr lang="en-US" altLang="zh-CN" sz="2400" i="1">
                            <a:latin typeface="Cambria Math" panose="02040503050406030204" charset="0"/>
                            <a:ea typeface="宋体" panose="02010600030101010101" pitchFamily="2" charset="-122"/>
                            <a:cs typeface="Cambria Math" panose="02040503050406030204" charset="0"/>
                          </a:rPr>
                          <m:t>𝑘</m:t>
                        </m:r>
                      </m:sup>
                    </m:sSup>
                    <m:r>
                      <a:rPr lang="en-US" altLang="zh-CN" sz="2400" i="1">
                        <a:latin typeface="Cambria Math" panose="02040503050406030204" charset="0"/>
                        <a:ea typeface="宋体" panose="02010600030101010101" pitchFamily="2" charset="-122"/>
                        <a:cs typeface="Cambria Math" panose="02040503050406030204" charset="0"/>
                      </a:rPr>
                      <m:t>≤</m:t>
                    </m:r>
                    <m:d>
                      <m:dPr>
                        <m:ctrlPr>
                          <a:rPr lang="en-US" altLang="zh-CN" sz="2400" i="1">
                            <a:latin typeface="Cambria Math" panose="02040503050406030204" charset="0"/>
                            <a:ea typeface="宋体" panose="02010600030101010101" pitchFamily="2" charset="-122"/>
                            <a:cs typeface="Cambria Math" panose="02040503050406030204" charset="0"/>
                          </a:rPr>
                        </m:ctrlPr>
                      </m:dPr>
                      <m:e>
                        <m:f>
                          <m:fPr>
                            <m:type m:val="noBar"/>
                            <m:ctrlPr>
                              <a:rPr lang="en-US" altLang="zh-CN" sz="2400" i="1">
                                <a:latin typeface="Cambria Math" panose="02040503050406030204" charset="0"/>
                                <a:ea typeface="宋体" panose="02010600030101010101" pitchFamily="2" charset="-122"/>
                                <a:cs typeface="Cambria Math" panose="02040503050406030204" charset="0"/>
                              </a:rPr>
                            </m:ctrlPr>
                          </m:fPr>
                          <m:num>
                            <m:r>
                              <a:rPr lang="en-US" altLang="zh-CN" sz="2400" i="1">
                                <a:latin typeface="Cambria Math" panose="02040503050406030204" charset="0"/>
                                <a:ea typeface="宋体" panose="02010600030101010101" pitchFamily="2" charset="-122"/>
                                <a:cs typeface="Cambria Math" panose="02040503050406030204" charset="0"/>
                              </a:rPr>
                              <m:t>𝑛</m:t>
                            </m:r>
                          </m:num>
                          <m:den>
                            <m:r>
                              <a:rPr lang="en-US" altLang="zh-CN" sz="2400" i="1">
                                <a:latin typeface="Cambria Math" panose="02040503050406030204" charset="0"/>
                                <a:ea typeface="宋体" panose="02010600030101010101" pitchFamily="2" charset="-122"/>
                                <a:cs typeface="Cambria Math" panose="02040503050406030204" charset="0"/>
                              </a:rPr>
                              <m:t>𝑘</m:t>
                            </m:r>
                          </m:den>
                        </m:f>
                      </m:e>
                    </m:d>
                    <m:r>
                      <a:rPr lang="en-US" altLang="zh-CN" sz="2400" i="1">
                        <a:latin typeface="Cambria Math" panose="02040503050406030204" charset="0"/>
                        <a:ea typeface="宋体" panose="02010600030101010101" pitchFamily="2" charset="-122"/>
                        <a:cs typeface="Cambria Math" panose="02040503050406030204" charset="0"/>
                      </a:rPr>
                      <m:t>≤</m:t>
                    </m:r>
                    <m:sSup>
                      <m:sSupPr>
                        <m:ctrlPr>
                          <a:rPr lang="en-US" altLang="zh-CN" sz="2400" i="1">
                            <a:latin typeface="Cambria Math" panose="02040503050406030204" charset="0"/>
                            <a:ea typeface="宋体" panose="02010600030101010101" pitchFamily="2" charset="-122"/>
                            <a:cs typeface="Cambria Math" panose="02040503050406030204" charset="0"/>
                          </a:rPr>
                        </m:ctrlPr>
                      </m:sSupPr>
                      <m:e>
                        <m:r>
                          <a:rPr lang="en-US" altLang="zh-CN" sz="2400" i="1">
                            <a:latin typeface="Cambria Math" panose="02040503050406030204" charset="0"/>
                            <a:ea typeface="宋体" panose="02010600030101010101" pitchFamily="2" charset="-122"/>
                            <a:cs typeface="Cambria Math" panose="02040503050406030204" charset="0"/>
                          </a:rPr>
                          <m:t>(</m:t>
                        </m:r>
                        <m:f>
                          <m:fPr>
                            <m:ctrlPr>
                              <a:rPr lang="en-US" altLang="zh-CN" sz="2400" i="1">
                                <a:latin typeface="Cambria Math" panose="02040503050406030204" charset="0"/>
                                <a:ea typeface="宋体" panose="02010600030101010101" pitchFamily="2" charset="-122"/>
                                <a:cs typeface="Cambria Math" panose="02040503050406030204" charset="0"/>
                              </a:rPr>
                            </m:ctrlPr>
                          </m:fPr>
                          <m:num>
                            <m:r>
                              <a:rPr lang="en-US" altLang="zh-CN" sz="2400" i="1">
                                <a:latin typeface="Cambria Math" panose="02040503050406030204" charset="0"/>
                                <a:ea typeface="宋体" panose="02010600030101010101" pitchFamily="2" charset="-122"/>
                                <a:cs typeface="Cambria Math" panose="02040503050406030204" charset="0"/>
                              </a:rPr>
                              <m:t>𝑒𝑛</m:t>
                            </m:r>
                          </m:num>
                          <m:den>
                            <m:r>
                              <a:rPr lang="en-US" altLang="zh-CN" sz="2400" i="1">
                                <a:latin typeface="Cambria Math" panose="02040503050406030204" charset="0"/>
                                <a:ea typeface="宋体" panose="02010600030101010101" pitchFamily="2" charset="-122"/>
                                <a:cs typeface="Cambria Math" panose="02040503050406030204" charset="0"/>
                              </a:rPr>
                              <m:t>𝑘</m:t>
                            </m:r>
                          </m:den>
                        </m:f>
                        <m:r>
                          <a:rPr lang="en-US" altLang="zh-CN" sz="2400" i="1">
                            <a:latin typeface="Cambria Math" panose="02040503050406030204" charset="0"/>
                            <a:ea typeface="宋体" panose="02010600030101010101" pitchFamily="2" charset="-122"/>
                            <a:cs typeface="Cambria Math" panose="02040503050406030204" charset="0"/>
                          </a:rPr>
                          <m:t>)</m:t>
                        </m:r>
                      </m:e>
                      <m:sup>
                        <m:r>
                          <a:rPr lang="en-US" altLang="zh-CN" sz="2400" i="1">
                            <a:latin typeface="Cambria Math" panose="02040503050406030204" charset="0"/>
                            <a:ea typeface="宋体" panose="02010600030101010101" pitchFamily="2" charset="-122"/>
                            <a:cs typeface="Cambria Math" panose="02040503050406030204" charset="0"/>
                          </a:rPr>
                          <m:t>𝑘</m:t>
                        </m:r>
                      </m:sup>
                    </m:sSup>
                  </m:oMath>
                </a14:m>
                <a:r>
                  <a:rPr lang="zh-CN" altLang="en-US" sz="2400">
                    <a:latin typeface="Cambria Math" panose="02040503050406030204" charset="0"/>
                    <a:ea typeface="宋体" panose="02010600030101010101" pitchFamily="2" charset="-122"/>
                    <a:cs typeface="Cambria Math" panose="02040503050406030204" charset="0"/>
                  </a:rPr>
                  <a:t>：结合</a:t>
                </a:r>
                <a:r>
                  <a:rPr lang="en-US" altLang="zh-CN" sz="2400">
                    <a:latin typeface="Cambria Math" panose="02040503050406030204" charset="0"/>
                    <a:ea typeface="宋体" panose="02010600030101010101" pitchFamily="2" charset="-122"/>
                    <a:cs typeface="Cambria Math" panose="02040503050406030204" charset="0"/>
                  </a:rPr>
                  <a:t>Stirling</a:t>
                </a:r>
                <a:r>
                  <a:rPr lang="zh-CN" altLang="en-US" sz="2400">
                    <a:latin typeface="Cambria Math" panose="02040503050406030204" charset="0"/>
                    <a:ea typeface="宋体" panose="02010600030101010101" pitchFamily="2" charset="-122"/>
                    <a:cs typeface="Cambria Math" panose="02040503050406030204" charset="0"/>
                  </a:rPr>
                  <a:t>公式</a:t>
                </a:r>
                <a:r>
                  <a:rPr lang="en-US" altLang="zh-CN" sz="2400">
                    <a:latin typeface="Cambria Math" panose="02040503050406030204" charset="0"/>
                    <a:ea typeface="宋体" panose="02010600030101010101" pitchFamily="2" charset="-122"/>
                    <a:cs typeface="Cambria Math" panose="02040503050406030204" charset="0"/>
                  </a:rPr>
                  <a:t>   </a:t>
                </a:r>
                <a14:m>
                  <m:oMath xmlns:m="http://schemas.openxmlformats.org/officeDocument/2006/math">
                    <m:r>
                      <a:rPr lang="en-US" altLang="zh-CN" sz="2400" i="1">
                        <a:latin typeface="Cambria Math" panose="02040503050406030204" charset="0"/>
                        <a:ea typeface="宋体" panose="02010600030101010101" pitchFamily="2" charset="-122"/>
                        <a:cs typeface="Cambria Math" panose="02040503050406030204" charset="0"/>
                      </a:rPr>
                      <m:t>𝑛</m:t>
                    </m:r>
                    <m:r>
                      <a:rPr lang="en-US" altLang="zh-CN" sz="2400" i="1">
                        <a:latin typeface="Cambria Math" panose="02040503050406030204" charset="0"/>
                        <a:ea typeface="宋体" panose="02010600030101010101" pitchFamily="2" charset="-122"/>
                        <a:cs typeface="Cambria Math" panose="02040503050406030204" charset="0"/>
                      </a:rPr>
                      <m:t>!=</m:t>
                    </m:r>
                    <m:rad>
                      <m:radPr>
                        <m:degHide m:val="on"/>
                        <m:ctrlPr>
                          <a:rPr lang="en-US" altLang="zh-CN" sz="2400" i="1">
                            <a:latin typeface="Cambria Math" panose="02040503050406030204" charset="0"/>
                            <a:ea typeface="宋体" panose="02010600030101010101" pitchFamily="2" charset="-122"/>
                            <a:cs typeface="Cambria Math" panose="02040503050406030204" charset="0"/>
                          </a:rPr>
                        </m:ctrlPr>
                      </m:radPr>
                      <m:deg/>
                      <m:e>
                        <m:r>
                          <a:rPr lang="en-US" altLang="zh-CN" sz="2400" i="1">
                            <a:latin typeface="Cambria Math" panose="02040503050406030204" charset="0"/>
                            <a:ea typeface="宋体" panose="02010600030101010101" pitchFamily="2" charset="-122"/>
                            <a:cs typeface="Cambria Math" panose="02040503050406030204" charset="0"/>
                          </a:rPr>
                          <m:t>2</m:t>
                        </m:r>
                        <m:r>
                          <a:rPr lang="en-US" altLang="zh-CN" sz="2400" i="1">
                            <a:latin typeface="Cambria Math" panose="02040503050406030204" charset="0"/>
                            <a:ea typeface="宋体" panose="02010600030101010101" pitchFamily="2" charset="-122"/>
                            <a:cs typeface="Cambria Math" panose="02040503050406030204" charset="0"/>
                          </a:rPr>
                          <m:t>𝜋</m:t>
                        </m:r>
                        <m:r>
                          <a:rPr lang="en-US" altLang="zh-CN" sz="2400" i="1">
                            <a:latin typeface="Cambria Math" panose="02040503050406030204" charset="0"/>
                            <a:ea typeface="宋体" panose="02010600030101010101" pitchFamily="2" charset="-122"/>
                            <a:cs typeface="Cambria Math" panose="02040503050406030204" charset="0"/>
                          </a:rPr>
                          <m:t>𝑛</m:t>
                        </m:r>
                      </m:e>
                    </m:rad>
                    <m:sSup>
                      <m:sSupPr>
                        <m:ctrlPr>
                          <a:rPr lang="en-US" altLang="zh-CN" sz="2400" i="1">
                            <a:latin typeface="Cambria Math" panose="02040503050406030204" charset="0"/>
                            <a:ea typeface="宋体" panose="02010600030101010101" pitchFamily="2" charset="-122"/>
                            <a:cs typeface="Cambria Math" panose="02040503050406030204" charset="0"/>
                          </a:rPr>
                        </m:ctrlPr>
                      </m:sSupPr>
                      <m:e>
                        <m:r>
                          <a:rPr lang="en-US" altLang="zh-CN" sz="2400" i="1">
                            <a:latin typeface="Cambria Math" panose="02040503050406030204" charset="0"/>
                            <a:ea typeface="宋体" panose="02010600030101010101" pitchFamily="2" charset="-122"/>
                            <a:cs typeface="Cambria Math" panose="02040503050406030204" charset="0"/>
                          </a:rPr>
                          <m:t>(</m:t>
                        </m:r>
                        <m:f>
                          <m:fPr>
                            <m:ctrlPr>
                              <a:rPr lang="en-US" altLang="zh-CN" sz="2400" i="1">
                                <a:latin typeface="Cambria Math" panose="02040503050406030204" charset="0"/>
                                <a:ea typeface="宋体" panose="02010600030101010101" pitchFamily="2" charset="-122"/>
                                <a:cs typeface="Cambria Math" panose="02040503050406030204" charset="0"/>
                              </a:rPr>
                            </m:ctrlPr>
                          </m:fPr>
                          <m:num>
                            <m:r>
                              <a:rPr lang="en-US" altLang="zh-CN" sz="2400" i="1">
                                <a:latin typeface="Cambria Math" panose="02040503050406030204" charset="0"/>
                                <a:ea typeface="宋体" panose="02010600030101010101" pitchFamily="2" charset="-122"/>
                                <a:cs typeface="Cambria Math" panose="02040503050406030204" charset="0"/>
                              </a:rPr>
                              <m:t>𝑛</m:t>
                            </m:r>
                          </m:num>
                          <m:den>
                            <m:r>
                              <a:rPr lang="en-US" altLang="zh-CN" sz="2400" i="1">
                                <a:latin typeface="Cambria Math" panose="02040503050406030204" charset="0"/>
                                <a:ea typeface="宋体" panose="02010600030101010101" pitchFamily="2" charset="-122"/>
                                <a:cs typeface="Cambria Math" panose="02040503050406030204" charset="0"/>
                              </a:rPr>
                              <m:t>𝑒</m:t>
                            </m:r>
                          </m:den>
                        </m:f>
                        <m:r>
                          <a:rPr lang="en-US" altLang="zh-CN" sz="2400" i="1">
                            <a:latin typeface="Cambria Math" panose="02040503050406030204" charset="0"/>
                            <a:ea typeface="宋体" panose="02010600030101010101" pitchFamily="2" charset="-122"/>
                            <a:cs typeface="Cambria Math" panose="02040503050406030204" charset="0"/>
                          </a:rPr>
                          <m:t>)</m:t>
                        </m:r>
                      </m:e>
                      <m:sup>
                        <m:r>
                          <a:rPr lang="en-US" altLang="zh-CN" sz="2400" i="1">
                            <a:latin typeface="Cambria Math" panose="02040503050406030204" charset="0"/>
                            <a:ea typeface="宋体" panose="02010600030101010101" pitchFamily="2" charset="-122"/>
                            <a:cs typeface="Cambria Math" panose="02040503050406030204" charset="0"/>
                          </a:rPr>
                          <m:t>𝑛</m:t>
                        </m:r>
                      </m:sup>
                    </m:sSup>
                    <m:r>
                      <a:rPr lang="en-US" altLang="zh-CN" sz="2400" i="1">
                        <a:latin typeface="Cambria Math" panose="02040503050406030204" charset="0"/>
                        <a:ea typeface="宋体" panose="02010600030101010101" pitchFamily="2" charset="-122"/>
                        <a:cs typeface="Cambria Math" panose="02040503050406030204" charset="0"/>
                      </a:rPr>
                      <m:t>[</m:t>
                    </m:r>
                    <m:r>
                      <a:rPr lang="en-US" altLang="zh-CN" sz="2400" i="1">
                        <a:latin typeface="Cambria Math" panose="02040503050406030204" charset="0"/>
                        <a:ea typeface="宋体" panose="02010600030101010101" pitchFamily="2" charset="-122"/>
                        <a:cs typeface="Cambria Math" panose="02040503050406030204" charset="0"/>
                      </a:rPr>
                      <m:t>1</m:t>
                    </m:r>
                    <m:r>
                      <a:rPr lang="en-US" altLang="zh-CN" sz="2400" i="1">
                        <a:latin typeface="Cambria Math" panose="02040503050406030204" charset="0"/>
                        <a:ea typeface="宋体" panose="02010600030101010101" pitchFamily="2" charset="-122"/>
                        <a:cs typeface="Cambria Math" panose="02040503050406030204" charset="0"/>
                      </a:rPr>
                      <m:t>+</m:t>
                    </m:r>
                    <m:r>
                      <a:rPr lang="en-US" altLang="zh-CN" sz="2400" i="1">
                        <a:latin typeface="Cambria Math" panose="02040503050406030204" charset="0"/>
                        <a:ea typeface="宋体" panose="02010600030101010101" pitchFamily="2" charset="-122"/>
                        <a:cs typeface="Cambria Math" panose="02040503050406030204" charset="0"/>
                      </a:rPr>
                      <m:t>𝑂</m:t>
                    </m:r>
                    <m:r>
                      <a:rPr lang="en-US" altLang="zh-CN" sz="2400" i="1">
                        <a:latin typeface="Cambria Math" panose="02040503050406030204" charset="0"/>
                        <a:ea typeface="宋体" panose="02010600030101010101" pitchFamily="2" charset="-122"/>
                        <a:cs typeface="Cambria Math" panose="02040503050406030204" charset="0"/>
                      </a:rPr>
                      <m:t>(</m:t>
                    </m:r>
                    <m:r>
                      <a:rPr lang="en-US" altLang="zh-CN" sz="2400" i="1">
                        <a:latin typeface="Cambria Math" panose="02040503050406030204" charset="0"/>
                        <a:ea typeface="宋体" panose="02010600030101010101" pitchFamily="2" charset="-122"/>
                        <a:cs typeface="Cambria Math" panose="02040503050406030204" charset="0"/>
                      </a:rPr>
                      <m:t>1</m:t>
                    </m:r>
                    <m:r>
                      <a:rPr lang="en-US" altLang="zh-CN" sz="2400" i="1">
                        <a:latin typeface="Cambria Math" panose="02040503050406030204" charset="0"/>
                        <a:ea typeface="宋体" panose="02010600030101010101" pitchFamily="2" charset="-122"/>
                        <a:cs typeface="Cambria Math" panose="02040503050406030204" charset="0"/>
                      </a:rPr>
                      <m:t>)]</m:t>
                    </m:r>
                  </m:oMath>
                </a14:m>
                <a:r>
                  <a:rPr lang="zh-CN" altLang="en-US" sz="2400">
                    <a:latin typeface="Cambria Math" panose="02040503050406030204" charset="0"/>
                    <a:ea typeface="宋体" panose="02010600030101010101" pitchFamily="2" charset="-122"/>
                    <a:cs typeface="Cambria Math" panose="02040503050406030204" charset="0"/>
                  </a:rPr>
                  <a:t>和</a:t>
                </a:r>
                <a:r>
                  <a:rPr lang="en-US" altLang="zh-CN" sz="2400">
                    <a:latin typeface="Cambria Math" panose="02040503050406030204" charset="0"/>
                    <a:ea typeface="宋体" panose="02010600030101010101" pitchFamily="2" charset="-122"/>
                    <a:cs typeface="Cambria Math" panose="02040503050406030204" charset="0"/>
                  </a:rPr>
                  <a:t>(1)</a:t>
                </a:r>
                <a:r>
                  <a:rPr lang="zh-CN" altLang="en-US" sz="2400">
                    <a:latin typeface="Cambria Math" panose="02040503050406030204" charset="0"/>
                    <a:ea typeface="宋体" panose="02010600030101010101" pitchFamily="2" charset="-122"/>
                    <a:cs typeface="Cambria Math" panose="02040503050406030204" charset="0"/>
                  </a:rPr>
                  <a:t>即可证明</a:t>
                </a:r>
                <a:endParaRPr lang="zh-CN" altLang="en-US" sz="2400">
                  <a:latin typeface="Cambria Math" panose="02040503050406030204" charset="0"/>
                  <a:ea typeface="宋体" panose="02010600030101010101" pitchFamily="2" charset="-122"/>
                  <a:cs typeface="Cambria Math" panose="02040503050406030204" charset="0"/>
                </a:endParaRPr>
              </a:p>
              <a:p>
                <a:pPr marL="1257300" lvl="2" indent="-342900" fontAlgn="auto">
                  <a:lnSpc>
                    <a:spcPct val="120000"/>
                  </a:lnSpc>
                  <a:buSzPct val="75000"/>
                  <a:buFont typeface="Wingdings" panose="05000000000000000000" charset="0"/>
                  <a:buChar char="l"/>
                </a:pPr>
                <a:r>
                  <a:rPr lang="en-US" altLang="zh-CN" sz="2400">
                    <a:latin typeface="Cambria Math" panose="02040503050406030204" charset="0"/>
                    <a:ea typeface="宋体" panose="02010600030101010101" pitchFamily="2" charset="-122"/>
                    <a:cs typeface="Cambria Math" panose="02040503050406030204" charset="0"/>
                  </a:rPr>
                  <a:t>(3)</a:t>
                </a:r>
                <a:r>
                  <a:rPr lang="zh-CN" altLang="en-US" sz="2400">
                    <a:latin typeface="Cambria Math" panose="02040503050406030204" charset="0"/>
                    <a:ea typeface="宋体" panose="02010600030101010101" pitchFamily="2" charset="-122"/>
                    <a:cs typeface="Cambria Math" panose="02040503050406030204" charset="0"/>
                  </a:rPr>
                  <a:t>调和级数</a:t>
                </a:r>
                <a14:m>
                  <m:oMath xmlns:m="http://schemas.openxmlformats.org/officeDocument/2006/math">
                    <m:sSub>
                      <m:sSubPr>
                        <m:ctrlPr>
                          <a:rPr lang="en-US" altLang="zh-CN" sz="2400" i="1">
                            <a:latin typeface="Cambria Math" panose="02040503050406030204" charset="0"/>
                            <a:ea typeface="宋体" panose="02010600030101010101" pitchFamily="2" charset="-122"/>
                            <a:cs typeface="Cambria Math" panose="02040503050406030204" charset="0"/>
                          </a:rPr>
                        </m:ctrlPr>
                      </m:sSubPr>
                      <m:e>
                        <m:r>
                          <a:rPr lang="en-US" altLang="zh-CN" sz="2400" i="1">
                            <a:latin typeface="Cambria Math" panose="02040503050406030204" charset="0"/>
                            <a:ea typeface="宋体" panose="02010600030101010101" pitchFamily="2" charset="-122"/>
                            <a:cs typeface="Cambria Math" panose="02040503050406030204" charset="0"/>
                          </a:rPr>
                          <m:t>𝐻</m:t>
                        </m:r>
                      </m:e>
                      <m:sub>
                        <m:r>
                          <a:rPr lang="en-US" altLang="zh-CN" sz="2400" i="1">
                            <a:latin typeface="Cambria Math" panose="02040503050406030204" charset="0"/>
                            <a:ea typeface="宋体" panose="02010600030101010101" pitchFamily="2" charset="-122"/>
                            <a:cs typeface="Cambria Math" panose="02040503050406030204" charset="0"/>
                          </a:rPr>
                          <m:t>𝑛</m:t>
                        </m:r>
                      </m:sub>
                    </m:sSub>
                    <m:r>
                      <a:rPr lang="en-US" altLang="zh-CN" sz="2400" i="1">
                        <a:latin typeface="Cambria Math" panose="02040503050406030204" charset="0"/>
                        <a:ea typeface="宋体" panose="02010600030101010101" pitchFamily="2" charset="-122"/>
                        <a:cs typeface="Cambria Math" panose="02040503050406030204" charset="0"/>
                      </a:rPr>
                      <m:t>=</m:t>
                    </m:r>
                    <m:r>
                      <a:rPr lang="en-US" altLang="zh-CN" sz="2400" i="1">
                        <a:latin typeface="Cambria Math" panose="02040503050406030204" charset="0"/>
                        <a:ea typeface="宋体" panose="02010600030101010101" pitchFamily="2" charset="-122"/>
                        <a:cs typeface="Cambria Math" panose="02040503050406030204" charset="0"/>
                      </a:rPr>
                      <m:t>1</m:t>
                    </m:r>
                    <m:r>
                      <a:rPr lang="en-US" altLang="zh-CN" sz="2400" i="1">
                        <a:latin typeface="Cambria Math" panose="02040503050406030204" charset="0"/>
                        <a:ea typeface="宋体" panose="02010600030101010101" pitchFamily="2" charset="-122"/>
                        <a:cs typeface="Cambria Math" panose="02040503050406030204" charset="0"/>
                      </a:rPr>
                      <m:t>+</m:t>
                    </m:r>
                    <m:f>
                      <m:fPr>
                        <m:ctrlPr>
                          <a:rPr lang="en-US" altLang="zh-CN" sz="2400" i="1">
                            <a:latin typeface="Cambria Math" panose="02040503050406030204" charset="0"/>
                            <a:ea typeface="宋体" panose="02010600030101010101" pitchFamily="2" charset="-122"/>
                            <a:cs typeface="Cambria Math" panose="02040503050406030204" charset="0"/>
                          </a:rPr>
                        </m:ctrlPr>
                      </m:fPr>
                      <m:num>
                        <m:r>
                          <a:rPr lang="en-US" altLang="zh-CN" sz="2400" i="1">
                            <a:latin typeface="Cambria Math" panose="02040503050406030204" charset="0"/>
                            <a:ea typeface="宋体" panose="02010600030101010101" pitchFamily="2" charset="-122"/>
                            <a:cs typeface="Cambria Math" panose="02040503050406030204" charset="0"/>
                          </a:rPr>
                          <m:t>1</m:t>
                        </m:r>
                      </m:num>
                      <m:den>
                        <m:r>
                          <a:rPr lang="en-US" altLang="zh-CN" sz="2400" i="1">
                            <a:latin typeface="Cambria Math" panose="02040503050406030204" charset="0"/>
                            <a:ea typeface="宋体" panose="02010600030101010101" pitchFamily="2" charset="-122"/>
                            <a:cs typeface="Cambria Math" panose="02040503050406030204" charset="0"/>
                          </a:rPr>
                          <m:t>2</m:t>
                        </m:r>
                      </m:den>
                    </m:f>
                    <m:r>
                      <a:rPr lang="en-US" altLang="zh-CN" sz="2400" i="1">
                        <a:latin typeface="Cambria Math" panose="02040503050406030204" charset="0"/>
                        <a:ea typeface="宋体" panose="02010600030101010101" pitchFamily="2" charset="-122"/>
                        <a:cs typeface="Cambria Math" panose="02040503050406030204" charset="0"/>
                      </a:rPr>
                      <m:t>+</m:t>
                    </m:r>
                    <m:f>
                      <m:fPr>
                        <m:ctrlPr>
                          <a:rPr lang="en-US" altLang="zh-CN" sz="2400" i="1">
                            <a:latin typeface="Cambria Math" panose="02040503050406030204" charset="0"/>
                            <a:ea typeface="宋体" panose="02010600030101010101" pitchFamily="2" charset="-122"/>
                            <a:cs typeface="Cambria Math" panose="02040503050406030204" charset="0"/>
                          </a:rPr>
                        </m:ctrlPr>
                      </m:fPr>
                      <m:num>
                        <m:r>
                          <a:rPr lang="en-US" altLang="zh-CN" sz="2400" i="1">
                            <a:latin typeface="Cambria Math" panose="02040503050406030204" charset="0"/>
                            <a:ea typeface="宋体" panose="02010600030101010101" pitchFamily="2" charset="-122"/>
                            <a:cs typeface="Cambria Math" panose="02040503050406030204" charset="0"/>
                          </a:rPr>
                          <m:t>1</m:t>
                        </m:r>
                      </m:num>
                      <m:den>
                        <m:r>
                          <a:rPr lang="en-US" altLang="zh-CN" sz="2400" i="1">
                            <a:latin typeface="Cambria Math" panose="02040503050406030204" charset="0"/>
                            <a:ea typeface="宋体" panose="02010600030101010101" pitchFamily="2" charset="-122"/>
                            <a:cs typeface="Cambria Math" panose="02040503050406030204" charset="0"/>
                          </a:rPr>
                          <m:t>3</m:t>
                        </m:r>
                      </m:den>
                    </m:f>
                    <m:r>
                      <a:rPr lang="en-US" altLang="zh-CN" sz="2400" i="1">
                        <a:latin typeface="Cambria Math" panose="02040503050406030204" charset="0"/>
                        <a:ea typeface="宋体" panose="02010600030101010101" pitchFamily="2" charset="-122"/>
                        <a:cs typeface="Cambria Math" panose="02040503050406030204" charset="0"/>
                      </a:rPr>
                      <m:t>+</m:t>
                    </m:r>
                    <m:r>
                      <a:rPr lang="en-US" altLang="zh-CN" sz="2400" i="1">
                        <a:latin typeface="Cambria Math" panose="02040503050406030204" charset="0"/>
                        <a:ea typeface="宋体" panose="02010600030101010101" pitchFamily="2" charset="-122"/>
                        <a:cs typeface="Cambria Math" panose="02040503050406030204" charset="0"/>
                      </a:rPr>
                      <m:t>⋯+</m:t>
                    </m:r>
                    <m:f>
                      <m:fPr>
                        <m:ctrlPr>
                          <a:rPr lang="en-US" altLang="zh-CN" sz="2400" i="1">
                            <a:latin typeface="Cambria Math" panose="02040503050406030204" charset="0"/>
                            <a:ea typeface="宋体" panose="02010600030101010101" pitchFamily="2" charset="-122"/>
                            <a:cs typeface="Cambria Math" panose="02040503050406030204" charset="0"/>
                          </a:rPr>
                        </m:ctrlPr>
                      </m:fPr>
                      <m:num>
                        <m:r>
                          <a:rPr lang="en-US" altLang="zh-CN" sz="2400" i="1">
                            <a:latin typeface="Cambria Math" panose="02040503050406030204" charset="0"/>
                            <a:ea typeface="宋体" panose="02010600030101010101" pitchFamily="2" charset="-122"/>
                            <a:cs typeface="Cambria Math" panose="02040503050406030204" charset="0"/>
                          </a:rPr>
                          <m:t>1</m:t>
                        </m:r>
                      </m:num>
                      <m:den>
                        <m:r>
                          <a:rPr lang="en-US" altLang="zh-CN" sz="2400" i="1">
                            <a:latin typeface="Cambria Math" panose="02040503050406030204" charset="0"/>
                            <a:ea typeface="宋体" panose="02010600030101010101" pitchFamily="2" charset="-122"/>
                            <a:cs typeface="Cambria Math" panose="02040503050406030204" charset="0"/>
                          </a:rPr>
                          <m:t>𝑛</m:t>
                        </m:r>
                      </m:den>
                    </m:f>
                  </m:oMath>
                </a14:m>
                <a:r>
                  <a:rPr lang="en-US" altLang="zh-CN" sz="2400" i="1">
                    <a:latin typeface="Cambria Math" panose="02040503050406030204" charset="0"/>
                    <a:ea typeface="宋体" panose="02010600030101010101" pitchFamily="2" charset="-122"/>
                    <a:cs typeface="Cambria Math" panose="02040503050406030204" charset="0"/>
                  </a:rPr>
                  <a:t>                      </a:t>
                </a:r>
                <a14:m>
                  <m:oMath xmlns:m="http://schemas.openxmlformats.org/officeDocument/2006/math">
                    <m:func>
                      <m:funcPr>
                        <m:ctrlPr>
                          <a:rPr lang="en-US" altLang="zh-CN" sz="2400">
                            <a:latin typeface="Cambria Math" panose="02040503050406030204" charset="0"/>
                            <a:ea typeface="宋体" panose="02010600030101010101" pitchFamily="2" charset="-122"/>
                            <a:cs typeface="Cambria Math" panose="02040503050406030204" charset="0"/>
                          </a:rPr>
                        </m:ctrlPr>
                      </m:funcPr>
                      <m:fName>
                        <m:r>
                          <m:rPr>
                            <m:sty m:val="p"/>
                          </m:rPr>
                          <a:rPr lang="en-US" altLang="zh-CN" sz="2400">
                            <a:latin typeface="Cambria Math" panose="02040503050406030204" charset="0"/>
                            <a:ea typeface="宋体" panose="02010600030101010101" pitchFamily="2" charset="-122"/>
                            <a:cs typeface="Cambria Math" panose="02040503050406030204" charset="0"/>
                          </a:rPr>
                          <m:t>ln</m:t>
                        </m:r>
                      </m:fName>
                      <m:e>
                        <m:r>
                          <a:rPr lang="en-US" altLang="zh-CN" sz="2400" i="1">
                            <a:latin typeface="Cambria Math" panose="02040503050406030204" charset="0"/>
                            <a:ea typeface="宋体" panose="02010600030101010101" pitchFamily="2" charset="-122"/>
                            <a:cs typeface="Cambria Math" panose="02040503050406030204" charset="0"/>
                          </a:rPr>
                          <m:t>𝑛</m:t>
                        </m:r>
                      </m:e>
                    </m:func>
                    <m:r>
                      <a:rPr lang="en-US" altLang="zh-CN" sz="2400" i="1">
                        <a:latin typeface="Cambria Math" panose="02040503050406030204" charset="0"/>
                        <a:ea typeface="宋体" panose="02010600030101010101" pitchFamily="2" charset="-122"/>
                        <a:cs typeface="Cambria Math" panose="02040503050406030204" charset="0"/>
                      </a:rPr>
                      <m:t>&lt;</m:t>
                    </m:r>
                    <m:sSub>
                      <m:sSubPr>
                        <m:ctrlPr>
                          <a:rPr lang="en-US" altLang="zh-CN" sz="2400" i="1">
                            <a:latin typeface="Cambria Math" panose="02040503050406030204" charset="0"/>
                            <a:ea typeface="宋体" panose="02010600030101010101" pitchFamily="2" charset="-122"/>
                            <a:cs typeface="Cambria Math" panose="02040503050406030204" charset="0"/>
                          </a:rPr>
                        </m:ctrlPr>
                      </m:sSubPr>
                      <m:e>
                        <m:r>
                          <a:rPr lang="en-US" altLang="zh-CN" sz="2400" i="1">
                            <a:latin typeface="Cambria Math" panose="02040503050406030204" charset="0"/>
                            <a:ea typeface="宋体" panose="02010600030101010101" pitchFamily="2" charset="-122"/>
                            <a:cs typeface="Cambria Math" panose="02040503050406030204" charset="0"/>
                          </a:rPr>
                          <m:t>𝐻</m:t>
                        </m:r>
                      </m:e>
                      <m:sub>
                        <m:r>
                          <a:rPr lang="en-US" altLang="zh-CN" sz="2400" i="1">
                            <a:latin typeface="Cambria Math" panose="02040503050406030204" charset="0"/>
                            <a:ea typeface="宋体" panose="02010600030101010101" pitchFamily="2" charset="-122"/>
                            <a:cs typeface="Cambria Math" panose="02040503050406030204" charset="0"/>
                          </a:rPr>
                          <m:t>𝑛</m:t>
                        </m:r>
                      </m:sub>
                    </m:sSub>
                    <m:r>
                      <a:rPr lang="en-US" altLang="zh-CN" sz="2400" i="1">
                        <a:latin typeface="Cambria Math" panose="02040503050406030204" charset="0"/>
                        <a:ea typeface="宋体" panose="02010600030101010101" pitchFamily="2" charset="-122"/>
                        <a:cs typeface="Cambria Math" panose="02040503050406030204" charset="0"/>
                      </a:rPr>
                      <m:t>&lt;</m:t>
                    </m:r>
                    <m:r>
                      <a:rPr lang="en-US" altLang="zh-CN" sz="2400" i="1">
                        <a:latin typeface="Cambria Math" panose="02040503050406030204" charset="0"/>
                        <a:ea typeface="宋体" panose="02010600030101010101" pitchFamily="2" charset="-122"/>
                        <a:cs typeface="Cambria Math" panose="02040503050406030204" charset="0"/>
                      </a:rPr>
                      <m:t>1</m:t>
                    </m:r>
                    <m:r>
                      <a:rPr lang="en-US" altLang="zh-CN" sz="2400" i="1">
                        <a:latin typeface="Cambria Math" panose="02040503050406030204" charset="0"/>
                        <a:ea typeface="宋体" panose="02010600030101010101" pitchFamily="2" charset="-122"/>
                        <a:cs typeface="Cambria Math" panose="02040503050406030204" charset="0"/>
                      </a:rPr>
                      <m:t>+</m:t>
                    </m:r>
                    <m:func>
                      <m:funcPr>
                        <m:ctrlPr>
                          <a:rPr lang="en-US" altLang="zh-CN" sz="2400">
                            <a:latin typeface="Cambria Math" panose="02040503050406030204" charset="0"/>
                            <a:ea typeface="宋体" panose="02010600030101010101" pitchFamily="2" charset="-122"/>
                            <a:cs typeface="Cambria Math" panose="02040503050406030204" charset="0"/>
                          </a:rPr>
                        </m:ctrlPr>
                      </m:funcPr>
                      <m:fName>
                        <m:r>
                          <m:rPr>
                            <m:sty m:val="p"/>
                          </m:rPr>
                          <a:rPr lang="en-US" altLang="zh-CN" sz="2400">
                            <a:latin typeface="Cambria Math" panose="02040503050406030204" charset="0"/>
                            <a:ea typeface="宋体" panose="02010600030101010101" pitchFamily="2" charset="-122"/>
                            <a:cs typeface="Cambria Math" panose="02040503050406030204" charset="0"/>
                          </a:rPr>
                          <m:t>ln</m:t>
                        </m:r>
                      </m:fName>
                      <m:e>
                        <m:r>
                          <a:rPr lang="en-US" altLang="zh-CN" sz="2400" i="1">
                            <a:latin typeface="Cambria Math" panose="02040503050406030204" charset="0"/>
                            <a:ea typeface="宋体" panose="02010600030101010101" pitchFamily="2" charset="-122"/>
                            <a:cs typeface="Cambria Math" panose="02040503050406030204" charset="0"/>
                          </a:rPr>
                          <m:t>𝑛</m:t>
                        </m:r>
                      </m:e>
                    </m:func>
                  </m:oMath>
                </a14:m>
                <a:r>
                  <a:rPr lang="en-US" altLang="zh-CN" sz="2400" i="1">
                    <a:latin typeface="Cambria Math" panose="02040503050406030204" charset="0"/>
                    <a:ea typeface="宋体" panose="02010600030101010101" pitchFamily="2" charset="-122"/>
                    <a:cs typeface="Cambria Math" panose="02040503050406030204" charset="0"/>
                  </a:rPr>
                  <a:t>     </a:t>
                </a:r>
                <a:r>
                  <a:rPr lang="zh-CN" altLang="en-US" sz="2400">
                    <a:latin typeface="Cambria Math" panose="02040503050406030204" charset="0"/>
                    <a:ea typeface="宋体" panose="02010600030101010101" pitchFamily="2" charset="-122"/>
                    <a:cs typeface="Cambria Math" panose="02040503050406030204" charset="0"/>
                  </a:rPr>
                  <a:t>根据</a:t>
                </a:r>
                <a14:m>
                  <m:oMath xmlns:m="http://schemas.openxmlformats.org/officeDocument/2006/math">
                    <m:r>
                      <a:rPr lang="en-US" altLang="zh-CN" sz="2400" i="1">
                        <a:latin typeface="Cambria Math" panose="02040503050406030204" charset="0"/>
                        <a:ea typeface="宋体" panose="02010600030101010101" pitchFamily="2" charset="-122"/>
                        <a:cs typeface="Cambria Math" panose="02040503050406030204" charset="0"/>
                      </a:rPr>
                      <m:t>       </m:t>
                    </m:r>
                    <m:nary>
                      <m:naryPr>
                        <m:limLoc m:val="subSup"/>
                        <m:ctrlPr>
                          <a:rPr lang="en-US" altLang="zh-CN" sz="2400" i="1">
                            <a:latin typeface="Cambria Math" panose="02040503050406030204" charset="0"/>
                            <a:ea typeface="宋体" panose="02010600030101010101" pitchFamily="2" charset="-122"/>
                            <a:cs typeface="Cambria Math" panose="02040503050406030204" charset="0"/>
                          </a:rPr>
                        </m:ctrlPr>
                      </m:naryPr>
                      <m:sub>
                        <m:r>
                          <a:rPr lang="en-US" altLang="zh-CN" sz="2400" i="1">
                            <a:latin typeface="Cambria Math" panose="02040503050406030204" charset="0"/>
                            <a:ea typeface="宋体" panose="02010600030101010101" pitchFamily="2" charset="-122"/>
                            <a:cs typeface="Cambria Math" panose="02040503050406030204" charset="0"/>
                          </a:rPr>
                          <m:t>1</m:t>
                        </m:r>
                      </m:sub>
                      <m:sup>
                        <m:r>
                          <a:rPr lang="en-US" altLang="zh-CN" sz="2400" i="1">
                            <a:latin typeface="Cambria Math" panose="02040503050406030204" charset="0"/>
                            <a:ea typeface="宋体" panose="02010600030101010101" pitchFamily="2" charset="-122"/>
                            <a:cs typeface="Cambria Math" panose="02040503050406030204" charset="0"/>
                          </a:rPr>
                          <m:t>𝑛</m:t>
                        </m:r>
                      </m:sup>
                      <m:e>
                        <m:f>
                          <m:fPr>
                            <m:ctrlPr>
                              <a:rPr lang="en-US" altLang="zh-CN" sz="2400" i="1">
                                <a:latin typeface="Cambria Math" panose="02040503050406030204" charset="0"/>
                                <a:ea typeface="宋体" panose="02010600030101010101" pitchFamily="2" charset="-122"/>
                                <a:cs typeface="Cambria Math" panose="02040503050406030204" charset="0"/>
                              </a:rPr>
                            </m:ctrlPr>
                          </m:fPr>
                          <m:num>
                            <m:r>
                              <a:rPr lang="en-US" altLang="zh-CN" sz="2400" i="1">
                                <a:latin typeface="Cambria Math" panose="02040503050406030204" charset="0"/>
                                <a:ea typeface="宋体" panose="02010600030101010101" pitchFamily="2" charset="-122"/>
                                <a:cs typeface="Cambria Math" panose="02040503050406030204" charset="0"/>
                              </a:rPr>
                              <m:t>1</m:t>
                            </m:r>
                          </m:num>
                          <m:den>
                            <m:r>
                              <a:rPr lang="en-US" altLang="zh-CN" sz="2400" i="1">
                                <a:latin typeface="Cambria Math" panose="02040503050406030204" charset="0"/>
                                <a:ea typeface="宋体" panose="02010600030101010101" pitchFamily="2" charset="-122"/>
                                <a:cs typeface="Cambria Math" panose="02040503050406030204" charset="0"/>
                              </a:rPr>
                              <m:t>𝑥</m:t>
                            </m:r>
                          </m:den>
                        </m:f>
                        <m:r>
                          <a:rPr lang="en-US" altLang="zh-CN" sz="2400" i="1">
                            <a:latin typeface="Cambria Math" panose="02040503050406030204" charset="0"/>
                            <a:ea typeface="宋体" panose="02010600030101010101" pitchFamily="2" charset="-122"/>
                            <a:cs typeface="Cambria Math" panose="02040503050406030204" charset="0"/>
                          </a:rPr>
                          <m:t>𝑑𝑥</m:t>
                        </m:r>
                      </m:e>
                    </m:nary>
                    <m:r>
                      <a:rPr lang="en-US" altLang="zh-CN" sz="2400" i="1">
                        <a:latin typeface="Cambria Math" panose="02040503050406030204" charset="0"/>
                        <a:ea typeface="宋体" panose="02010600030101010101" pitchFamily="2" charset="-122"/>
                        <a:cs typeface="Cambria Math" panose="02040503050406030204" charset="0"/>
                      </a:rPr>
                      <m:t>&lt;</m:t>
                    </m:r>
                    <m:sSub>
                      <m:sSubPr>
                        <m:ctrlPr>
                          <a:rPr lang="en-US" altLang="zh-CN" sz="2400" i="1">
                            <a:latin typeface="Cambria Math" panose="02040503050406030204" charset="0"/>
                            <a:ea typeface="宋体" panose="02010600030101010101" pitchFamily="2" charset="-122"/>
                            <a:cs typeface="Cambria Math" panose="02040503050406030204" charset="0"/>
                          </a:rPr>
                        </m:ctrlPr>
                      </m:sSubPr>
                      <m:e>
                        <m:r>
                          <a:rPr lang="en-US" altLang="zh-CN" sz="2400" i="1">
                            <a:latin typeface="Cambria Math" panose="02040503050406030204" charset="0"/>
                            <a:ea typeface="宋体" panose="02010600030101010101" pitchFamily="2" charset="-122"/>
                            <a:cs typeface="Cambria Math" panose="02040503050406030204" charset="0"/>
                          </a:rPr>
                          <m:t>𝐻</m:t>
                        </m:r>
                      </m:e>
                      <m:sub>
                        <m:r>
                          <a:rPr lang="en-US" altLang="zh-CN" sz="2400" i="1">
                            <a:latin typeface="Cambria Math" panose="02040503050406030204" charset="0"/>
                            <a:ea typeface="宋体" panose="02010600030101010101" pitchFamily="2" charset="-122"/>
                            <a:cs typeface="Cambria Math" panose="02040503050406030204" charset="0"/>
                          </a:rPr>
                          <m:t>𝑛</m:t>
                        </m:r>
                      </m:sub>
                    </m:sSub>
                    <m:r>
                      <a:rPr lang="en-US" altLang="zh-CN" sz="2400" i="1">
                        <a:latin typeface="Cambria Math" panose="02040503050406030204" charset="0"/>
                        <a:ea typeface="宋体" panose="02010600030101010101" pitchFamily="2" charset="-122"/>
                        <a:cs typeface="Cambria Math" panose="02040503050406030204" charset="0"/>
                      </a:rPr>
                      <m:t>&lt;</m:t>
                    </m:r>
                    <m:r>
                      <a:rPr lang="en-US" altLang="zh-CN" sz="2400" i="1">
                        <a:latin typeface="Cambria Math" panose="02040503050406030204" charset="0"/>
                        <a:ea typeface="宋体" panose="02010600030101010101" pitchFamily="2" charset="-122"/>
                        <a:cs typeface="Cambria Math" panose="02040503050406030204" charset="0"/>
                      </a:rPr>
                      <m:t>1</m:t>
                    </m:r>
                    <m:r>
                      <a:rPr lang="en-US" altLang="zh-CN" sz="2400" i="1">
                        <a:latin typeface="Cambria Math" panose="02040503050406030204" charset="0"/>
                        <a:ea typeface="宋体" panose="02010600030101010101" pitchFamily="2" charset="-122"/>
                        <a:cs typeface="Cambria Math" panose="02040503050406030204" charset="0"/>
                      </a:rPr>
                      <m:t>+</m:t>
                    </m:r>
                    <m:nary>
                      <m:naryPr>
                        <m:limLoc m:val="subSup"/>
                        <m:ctrlPr>
                          <a:rPr lang="en-US" altLang="zh-CN" sz="2400" i="1">
                            <a:latin typeface="Cambria Math" panose="02040503050406030204" charset="0"/>
                            <a:ea typeface="宋体" panose="02010600030101010101" pitchFamily="2" charset="-122"/>
                            <a:cs typeface="Cambria Math" panose="02040503050406030204" charset="0"/>
                          </a:rPr>
                        </m:ctrlPr>
                      </m:naryPr>
                      <m:sub>
                        <m:r>
                          <a:rPr lang="en-US" altLang="zh-CN" sz="2400" i="1">
                            <a:latin typeface="Cambria Math" panose="02040503050406030204" charset="0"/>
                            <a:ea typeface="宋体" panose="02010600030101010101" pitchFamily="2" charset="-122"/>
                            <a:cs typeface="Cambria Math" panose="02040503050406030204" charset="0"/>
                          </a:rPr>
                          <m:t>1</m:t>
                        </m:r>
                      </m:sub>
                      <m:sup>
                        <m:r>
                          <a:rPr lang="en-US" altLang="zh-CN" sz="2400" i="1">
                            <a:latin typeface="Cambria Math" panose="02040503050406030204" charset="0"/>
                            <a:ea typeface="宋体" panose="02010600030101010101" pitchFamily="2" charset="-122"/>
                            <a:cs typeface="Cambria Math" panose="02040503050406030204" charset="0"/>
                          </a:rPr>
                          <m:t>𝑛</m:t>
                        </m:r>
                      </m:sup>
                      <m:e>
                        <m:f>
                          <m:fPr>
                            <m:ctrlPr>
                              <a:rPr lang="en-US" altLang="zh-CN" sz="2400" i="1">
                                <a:latin typeface="Cambria Math" panose="02040503050406030204" charset="0"/>
                                <a:ea typeface="宋体" panose="02010600030101010101" pitchFamily="2" charset="-122"/>
                                <a:cs typeface="Cambria Math" panose="02040503050406030204" charset="0"/>
                              </a:rPr>
                            </m:ctrlPr>
                          </m:fPr>
                          <m:num>
                            <m:r>
                              <a:rPr lang="en-US" altLang="zh-CN" sz="2400" i="1">
                                <a:latin typeface="Cambria Math" panose="02040503050406030204" charset="0"/>
                                <a:ea typeface="宋体" panose="02010600030101010101" pitchFamily="2" charset="-122"/>
                                <a:cs typeface="Cambria Math" panose="02040503050406030204" charset="0"/>
                              </a:rPr>
                              <m:t>1</m:t>
                            </m:r>
                          </m:num>
                          <m:den>
                            <m:r>
                              <a:rPr lang="en-US" altLang="zh-CN" sz="2400" i="1">
                                <a:latin typeface="Cambria Math" panose="02040503050406030204" charset="0"/>
                                <a:ea typeface="宋体" panose="02010600030101010101" pitchFamily="2" charset="-122"/>
                                <a:cs typeface="Cambria Math" panose="02040503050406030204" charset="0"/>
                              </a:rPr>
                              <m:t>𝑥</m:t>
                            </m:r>
                          </m:den>
                        </m:f>
                        <m:r>
                          <a:rPr lang="en-US" altLang="zh-CN" sz="2400" i="1">
                            <a:latin typeface="Cambria Math" panose="02040503050406030204" charset="0"/>
                            <a:ea typeface="宋体" panose="02010600030101010101" pitchFamily="2" charset="-122"/>
                            <a:cs typeface="Cambria Math" panose="02040503050406030204" charset="0"/>
                          </a:rPr>
                          <m:t>𝑑𝑥</m:t>
                        </m:r>
                      </m:e>
                    </m:nary>
                  </m:oMath>
                </a14:m>
                <a:r>
                  <a:rPr lang="en-US" altLang="zh-CN" sz="2400">
                    <a:latin typeface="Cambria Math" panose="02040503050406030204" charset="0"/>
                    <a:ea typeface="宋体" panose="02010600030101010101" pitchFamily="2" charset="-122"/>
                    <a:cs typeface="Cambria Math" panose="02040503050406030204" charset="0"/>
                  </a:rPr>
                  <a:t>      </a:t>
                </a:r>
                <a:r>
                  <a:rPr lang="zh-CN" altLang="en-US" sz="2400">
                    <a:latin typeface="Cambria Math" panose="02040503050406030204" charset="0"/>
                    <a:ea typeface="宋体" panose="02010600030101010101" pitchFamily="2" charset="-122"/>
                    <a:cs typeface="Cambria Math" panose="02040503050406030204" charset="0"/>
                  </a:rPr>
                  <a:t>证明得到</a:t>
                </a:r>
                <a:endParaRPr lang="zh-CN" altLang="en-US" sz="2400">
                  <a:latin typeface="Cambria Math" panose="02040503050406030204" charset="0"/>
                  <a:ea typeface="宋体" panose="02010600030101010101" pitchFamily="2" charset="-122"/>
                  <a:cs typeface="Cambria Math" panose="02040503050406030204" charset="0"/>
                </a:endParaRPr>
              </a:p>
              <a:p>
                <a:pPr marL="800100" lvl="1" indent="-342900" fontAlgn="auto">
                  <a:lnSpc>
                    <a:spcPct val="120000"/>
                  </a:lnSpc>
                  <a:buSzPct val="75000"/>
                  <a:buFont typeface="Wingdings" panose="05000000000000000000" charset="0"/>
                  <a:buChar char="l"/>
                </a:pPr>
                <a:r>
                  <a:rPr lang="zh-CN" altLang="en-US" sz="2400">
                    <a:latin typeface="Cambria Math" panose="02040503050406030204" charset="0"/>
                    <a:ea typeface="宋体" panose="02010600030101010101" pitchFamily="2" charset="-122"/>
                    <a:cs typeface="Cambria Math" panose="02040503050406030204" charset="0"/>
                  </a:rPr>
                  <a:t>并的界</a:t>
                </a:r>
                <a:endParaRPr lang="zh-CN" altLang="en-US" sz="2400">
                  <a:latin typeface="Cambria Math" panose="02040503050406030204" charset="0"/>
                  <a:ea typeface="宋体" panose="02010600030101010101" pitchFamily="2" charset="-122"/>
                  <a:cs typeface="Cambria Math" panose="02040503050406030204" charset="0"/>
                </a:endParaRPr>
              </a:p>
              <a:p>
                <a:pPr marL="1257300" lvl="2" indent="-342900" fontAlgn="auto">
                  <a:lnSpc>
                    <a:spcPct val="120000"/>
                  </a:lnSpc>
                  <a:buSzPct val="75000"/>
                  <a:buFont typeface="Wingdings" panose="05000000000000000000" charset="0"/>
                  <a:buChar char="l"/>
                </a:pPr>
                <a14:m>
                  <m:oMath xmlns:m="http://schemas.openxmlformats.org/officeDocument/2006/math">
                    <m:r>
                      <a:rPr lang="en-US" altLang="zh-CN" sz="2400" i="1">
                        <a:latin typeface="Cambria Math" panose="02040503050406030204" charset="0"/>
                        <a:ea typeface="宋体" panose="02010600030101010101" pitchFamily="2" charset="-122"/>
                        <a:cs typeface="Cambria Math" panose="02040503050406030204" charset="0"/>
                      </a:rPr>
                      <m:t>𝑃𝑟</m:t>
                    </m:r>
                    <m:r>
                      <a:rPr lang="en-US" altLang="zh-CN" sz="2400" i="1">
                        <a:latin typeface="Cambria Math" panose="02040503050406030204" charset="0"/>
                        <a:ea typeface="宋体" panose="02010600030101010101" pitchFamily="2" charset="-122"/>
                        <a:cs typeface="Cambria Math" panose="02040503050406030204" charset="0"/>
                      </a:rPr>
                      <m:t>[</m:t>
                    </m:r>
                    <m:nary>
                      <m:naryPr>
                        <m:chr m:val="⋃"/>
                        <m:limLoc m:val="undOvr"/>
                        <m:ctrlPr>
                          <a:rPr lang="en-US" altLang="zh-CN" sz="2400" i="1">
                            <a:latin typeface="Cambria Math" panose="02040503050406030204" charset="0"/>
                            <a:ea typeface="宋体" panose="02010600030101010101" pitchFamily="2" charset="-122"/>
                            <a:cs typeface="Cambria Math" panose="02040503050406030204" charset="0"/>
                          </a:rPr>
                        </m:ctrlPr>
                      </m:naryPr>
                      <m:sub>
                        <m:r>
                          <a:rPr lang="en-US" altLang="zh-CN" sz="2400" i="1">
                            <a:latin typeface="Cambria Math" panose="02040503050406030204" charset="0"/>
                            <a:ea typeface="宋体" panose="02010600030101010101" pitchFamily="2" charset="-122"/>
                            <a:cs typeface="Cambria Math" panose="02040503050406030204" charset="0"/>
                          </a:rPr>
                          <m:t>𝑖</m:t>
                        </m:r>
                        <m:r>
                          <a:rPr lang="en-US" altLang="zh-CN" sz="2400" i="1">
                            <a:latin typeface="Cambria Math" panose="02040503050406030204" charset="0"/>
                            <a:ea typeface="宋体" panose="02010600030101010101" pitchFamily="2" charset="-122"/>
                            <a:cs typeface="Cambria Math" panose="02040503050406030204" charset="0"/>
                          </a:rPr>
                          <m:t>=</m:t>
                        </m:r>
                        <m:r>
                          <a:rPr lang="en-US" altLang="zh-CN" sz="2400" i="1">
                            <a:latin typeface="Cambria Math" panose="02040503050406030204" charset="0"/>
                            <a:ea typeface="宋体" panose="02010600030101010101" pitchFamily="2" charset="-122"/>
                            <a:cs typeface="Cambria Math" panose="02040503050406030204" charset="0"/>
                          </a:rPr>
                          <m:t>1</m:t>
                        </m:r>
                      </m:sub>
                      <m:sup>
                        <m:r>
                          <a:rPr lang="en-US" altLang="zh-CN" sz="2400" i="1">
                            <a:latin typeface="Cambria Math" panose="02040503050406030204" charset="0"/>
                            <a:ea typeface="宋体" panose="02010600030101010101" pitchFamily="2" charset="-122"/>
                            <a:cs typeface="Cambria Math" panose="02040503050406030204" charset="0"/>
                          </a:rPr>
                          <m:t>𝑛</m:t>
                        </m:r>
                      </m:sup>
                      <m:e>
                        <m:sSub>
                          <m:sSubPr>
                            <m:ctrlPr>
                              <a:rPr lang="en-US" altLang="zh-CN" sz="2400" i="1">
                                <a:latin typeface="Cambria Math" panose="02040503050406030204" charset="0"/>
                                <a:ea typeface="宋体" panose="02010600030101010101" pitchFamily="2" charset="-122"/>
                                <a:cs typeface="Cambria Math" panose="02040503050406030204" charset="0"/>
                              </a:rPr>
                            </m:ctrlPr>
                          </m:sSubPr>
                          <m:e>
                            <m:r>
                              <a:rPr lang="en-US" altLang="zh-CN" sz="2400" i="1">
                                <a:latin typeface="Cambria Math" panose="02040503050406030204" charset="0"/>
                                <a:ea typeface="宋体" panose="02010600030101010101" pitchFamily="2" charset="-122"/>
                                <a:cs typeface="Cambria Math" panose="02040503050406030204" charset="0"/>
                              </a:rPr>
                              <m:t>𝐴</m:t>
                            </m:r>
                          </m:e>
                          <m:sub>
                            <m:r>
                              <a:rPr lang="en-US" altLang="zh-CN" sz="2400" i="1">
                                <a:latin typeface="Cambria Math" panose="02040503050406030204" charset="0"/>
                                <a:ea typeface="宋体" panose="02010600030101010101" pitchFamily="2" charset="-122"/>
                                <a:cs typeface="Cambria Math" panose="02040503050406030204" charset="0"/>
                              </a:rPr>
                              <m:t>𝑖</m:t>
                            </m:r>
                          </m:sub>
                        </m:sSub>
                      </m:e>
                    </m:nary>
                    <m:r>
                      <a:rPr lang="en-US" altLang="zh-CN" sz="2400" i="1">
                        <a:latin typeface="Cambria Math" panose="02040503050406030204" charset="0"/>
                        <a:ea typeface="宋体" panose="02010600030101010101" pitchFamily="2" charset="-122"/>
                        <a:cs typeface="Cambria Math" panose="02040503050406030204" charset="0"/>
                      </a:rPr>
                      <m:t>]</m:t>
                    </m:r>
                    <m:r>
                      <a:rPr lang="en-US" altLang="zh-CN" sz="2400" i="1">
                        <a:latin typeface="Cambria Math" panose="02040503050406030204" charset="0"/>
                        <a:ea typeface="宋体" panose="02010600030101010101" pitchFamily="2" charset="-122"/>
                        <a:cs typeface="Cambria Math" panose="02040503050406030204" charset="0"/>
                      </a:rPr>
                      <m:t>≤</m:t>
                    </m:r>
                    <m:nary>
                      <m:naryPr>
                        <m:chr m:val="∑"/>
                        <m:limLoc m:val="undOvr"/>
                        <m:ctrlPr>
                          <a:rPr lang="en-US" altLang="zh-CN" sz="2400" i="1">
                            <a:latin typeface="Cambria Math" panose="02040503050406030204" charset="0"/>
                            <a:ea typeface="宋体" panose="02010600030101010101" pitchFamily="2" charset="-122"/>
                            <a:cs typeface="Cambria Math" panose="02040503050406030204" charset="0"/>
                          </a:rPr>
                        </m:ctrlPr>
                      </m:naryPr>
                      <m:sub>
                        <m:r>
                          <a:rPr lang="en-US" altLang="zh-CN" sz="2400" i="1">
                            <a:latin typeface="Cambria Math" panose="02040503050406030204" charset="0"/>
                            <a:ea typeface="宋体" panose="02010600030101010101" pitchFamily="2" charset="-122"/>
                            <a:cs typeface="Cambria Math" panose="02040503050406030204" charset="0"/>
                          </a:rPr>
                          <m:t>𝑖</m:t>
                        </m:r>
                        <m:r>
                          <a:rPr lang="en-US" altLang="zh-CN" sz="2400" i="1">
                            <a:latin typeface="Cambria Math" panose="02040503050406030204" charset="0"/>
                            <a:ea typeface="宋体" panose="02010600030101010101" pitchFamily="2" charset="-122"/>
                            <a:cs typeface="Cambria Math" panose="02040503050406030204" charset="0"/>
                          </a:rPr>
                          <m:t>=</m:t>
                        </m:r>
                        <m:r>
                          <a:rPr lang="en-US" altLang="zh-CN" sz="2400" i="1">
                            <a:latin typeface="Cambria Math" panose="02040503050406030204" charset="0"/>
                            <a:ea typeface="宋体" panose="02010600030101010101" pitchFamily="2" charset="-122"/>
                            <a:cs typeface="Cambria Math" panose="02040503050406030204" charset="0"/>
                          </a:rPr>
                          <m:t>1</m:t>
                        </m:r>
                      </m:sub>
                      <m:sup>
                        <m:r>
                          <a:rPr lang="en-US" altLang="zh-CN" sz="2400" i="1">
                            <a:latin typeface="Cambria Math" panose="02040503050406030204" charset="0"/>
                            <a:ea typeface="宋体" panose="02010600030101010101" pitchFamily="2" charset="-122"/>
                            <a:cs typeface="Cambria Math" panose="02040503050406030204" charset="0"/>
                          </a:rPr>
                          <m:t>𝑛</m:t>
                        </m:r>
                      </m:sup>
                      <m:e>
                        <m:r>
                          <a:rPr lang="en-US" altLang="zh-CN" sz="2400" i="1">
                            <a:latin typeface="Cambria Math" panose="02040503050406030204" charset="0"/>
                            <a:ea typeface="宋体" panose="02010600030101010101" pitchFamily="2" charset="-122"/>
                            <a:cs typeface="Cambria Math" panose="02040503050406030204" charset="0"/>
                          </a:rPr>
                          <m:t>𝑃𝑟</m:t>
                        </m:r>
                        <m:r>
                          <a:rPr lang="en-US" altLang="zh-CN" sz="2400" i="1">
                            <a:latin typeface="Cambria Math" panose="02040503050406030204" charset="0"/>
                            <a:ea typeface="宋体" panose="02010600030101010101" pitchFamily="2" charset="-122"/>
                            <a:cs typeface="Cambria Math" panose="02040503050406030204" charset="0"/>
                          </a:rPr>
                          <m:t>[</m:t>
                        </m:r>
                        <m:sSub>
                          <m:sSubPr>
                            <m:ctrlPr>
                              <a:rPr lang="en-US" altLang="zh-CN" sz="2400" i="1">
                                <a:latin typeface="Cambria Math" panose="02040503050406030204" charset="0"/>
                                <a:ea typeface="宋体" panose="02010600030101010101" pitchFamily="2" charset="-122"/>
                                <a:cs typeface="Cambria Math" panose="02040503050406030204" charset="0"/>
                              </a:rPr>
                            </m:ctrlPr>
                          </m:sSubPr>
                          <m:e>
                            <m:r>
                              <a:rPr lang="en-US" altLang="zh-CN" sz="2400" i="1">
                                <a:latin typeface="Cambria Math" panose="02040503050406030204" charset="0"/>
                                <a:ea typeface="宋体" panose="02010600030101010101" pitchFamily="2" charset="-122"/>
                                <a:cs typeface="Cambria Math" panose="02040503050406030204" charset="0"/>
                              </a:rPr>
                              <m:t>𝐴</m:t>
                            </m:r>
                          </m:e>
                          <m:sub>
                            <m:r>
                              <a:rPr lang="en-US" altLang="zh-CN" sz="2400" i="1">
                                <a:latin typeface="Cambria Math" panose="02040503050406030204" charset="0"/>
                                <a:ea typeface="宋体" panose="02010600030101010101" pitchFamily="2" charset="-122"/>
                                <a:cs typeface="Cambria Math" panose="02040503050406030204" charset="0"/>
                              </a:rPr>
                              <m:t>𝑖</m:t>
                            </m:r>
                          </m:sub>
                        </m:sSub>
                        <m:r>
                          <a:rPr lang="en-US" altLang="zh-CN" sz="2400" i="1">
                            <a:latin typeface="Cambria Math" panose="02040503050406030204" charset="0"/>
                            <a:ea typeface="宋体" panose="02010600030101010101" pitchFamily="2" charset="-122"/>
                            <a:cs typeface="Cambria Math" panose="02040503050406030204" charset="0"/>
                          </a:rPr>
                          <m:t>]</m:t>
                        </m:r>
                      </m:e>
                    </m:nary>
                  </m:oMath>
                </a14:m>
                <a:r>
                  <a:rPr lang="en-US" altLang="zh-CN" sz="2400">
                    <a:latin typeface="Cambria Math" panose="02040503050406030204" charset="0"/>
                    <a:ea typeface="宋体" panose="02010600030101010101" pitchFamily="2" charset="-122"/>
                    <a:cs typeface="Cambria Math" panose="02040503050406030204" charset="0"/>
                  </a:rPr>
                  <a:t>   </a:t>
                </a:r>
                <a:endParaRPr lang="en-US" altLang="zh-CN" sz="2400" i="1">
                  <a:latin typeface="Cambria Math" panose="02040503050406030204" charset="0"/>
                  <a:ea typeface="宋体" panose="02010600030101010101" pitchFamily="2" charset="-122"/>
                  <a:cs typeface="Cambria Math" panose="02040503050406030204" charset="0"/>
                </a:endParaRPr>
              </a:p>
              <a:p>
                <a:pPr marL="1257300" lvl="2" indent="-342900" fontAlgn="auto">
                  <a:lnSpc>
                    <a:spcPct val="120000"/>
                  </a:lnSpc>
                  <a:buSzPct val="75000"/>
                  <a:buFont typeface="Wingdings" panose="05000000000000000000" charset="0"/>
                  <a:buChar char="l"/>
                </a:pPr>
                <a:endParaRPr lang="en-US" altLang="zh-CN" sz="2400" i="1">
                  <a:latin typeface="Cambria Math" panose="02040503050406030204" charset="0"/>
                  <a:ea typeface="宋体" panose="02010600030101010101" pitchFamily="2" charset="-122"/>
                  <a:cs typeface="Cambria Math" panose="02040503050406030204" charset="0"/>
                </a:endParaRPr>
              </a:p>
              <a:p>
                <a:pPr marL="1257300" lvl="2" indent="-342900" fontAlgn="auto">
                  <a:lnSpc>
                    <a:spcPct val="120000"/>
                  </a:lnSpc>
                  <a:buSzPct val="75000"/>
                  <a:buFont typeface="Wingdings" panose="05000000000000000000" charset="0"/>
                  <a:buChar char="l"/>
                </a:pPr>
                <a:endParaRPr lang="zh-CN" altLang="en-US" sz="2400">
                  <a:latin typeface="宋体" panose="02010600030101010101" pitchFamily="2" charset="-122"/>
                  <a:ea typeface="宋体" panose="02010600030101010101" pitchFamily="2" charset="-122"/>
                </a:endParaRPr>
              </a:p>
              <a:p>
                <a:pPr lvl="1" indent="0" fontAlgn="auto">
                  <a:lnSpc>
                    <a:spcPct val="120000"/>
                  </a:lnSpc>
                  <a:buSzPct val="75000"/>
                  <a:buFont typeface="Wingdings" panose="05000000000000000000" charset="0"/>
                  <a:buNone/>
                </a:pPr>
                <a:endParaRPr lang="zh-CN" altLang="en-US" sz="2400">
                  <a:latin typeface="Cambria Math" panose="02040503050406030204" charset="0"/>
                  <a:ea typeface="宋体" panose="02010600030101010101" pitchFamily="2" charset="-122"/>
                  <a:cs typeface="Cambria Math" panose="02040503050406030204" charset="0"/>
                </a:endParaRPr>
              </a:p>
            </p:txBody>
          </p:sp>
        </mc:Choice>
        <mc:Fallback>
          <p:sp>
            <p:nvSpPr>
              <p:cNvPr id="9" name="文本框 8"/>
              <p:cNvSpPr txBox="1">
                <a:spLocks noRot="1" noChangeAspect="1" noMove="1" noResize="1" noEditPoints="1" noAdjustHandles="1" noChangeArrowheads="1" noChangeShapeType="1" noTextEdit="1"/>
              </p:cNvSpPr>
              <p:nvPr/>
            </p:nvSpPr>
            <p:spPr>
              <a:xfrm>
                <a:off x="793750" y="1410970"/>
                <a:ext cx="10560050" cy="4702810"/>
              </a:xfrm>
              <a:prstGeom prst="rect">
                <a:avLst/>
              </a:prstGeom>
              <a:blipFill rotWithShape="1">
                <a:blip r:embed="rId2"/>
                <a:stretch>
                  <a:fillRect b="-26438"/>
                </a:stretch>
              </a:blipFill>
            </p:spPr>
            <p:txBody>
              <a:bodyPr/>
              <a:lstStyle/>
              <a:p>
                <a:r>
                  <a:rPr lang="zh-CN" altLang="en-US">
                    <a:noFill/>
                  </a:rPr>
                  <a:t> </a:t>
                </a:r>
              </a:p>
            </p:txBody>
          </p:sp>
        </mc:Fallback>
      </mc:AlternateContent>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959485" y="535305"/>
            <a:ext cx="5669280" cy="645160"/>
          </a:xfrm>
          <a:prstGeom prst="rect">
            <a:avLst/>
          </a:prstGeom>
          <a:noFill/>
        </p:spPr>
        <p:txBody>
          <a:bodyPr wrap="none" rtlCol="0">
            <a:spAutoFit/>
          </a:bodyPr>
          <a:lstStyle/>
          <a:p>
            <a:r>
              <a:rPr lang="zh-CN" altLang="en-US" sz="3600" dirty="0">
                <a:latin typeface="方正粗黑宋简体" panose="02000000000000000000" pitchFamily="2" charset="-122"/>
                <a:ea typeface="方正粗黑宋简体" panose="02000000000000000000" pitchFamily="2" charset="-122"/>
                <a:cs typeface="字魂105号-简雅黑" panose="00000500000000000000" pitchFamily="2" charset="-122"/>
              </a:rPr>
              <a:t>概率论基础知识与常用</a:t>
            </a:r>
            <a:r>
              <a:rPr lang="zh-CN" altLang="en-US" sz="3600" dirty="0">
                <a:latin typeface="方正粗黑宋简体" panose="02000000000000000000" pitchFamily="2" charset="-122"/>
                <a:ea typeface="方正粗黑宋简体" panose="02000000000000000000" pitchFamily="2" charset="-122"/>
                <a:cs typeface="字魂105号-简雅黑" panose="00000500000000000000" pitchFamily="2" charset="-122"/>
              </a:rPr>
              <a:t>结论</a:t>
            </a:r>
            <a:endParaRPr lang="zh-CN" altLang="en-US" sz="3600" dirty="0">
              <a:latin typeface="方正粗黑宋简体" panose="02000000000000000000" pitchFamily="2" charset="-122"/>
              <a:ea typeface="方正粗黑宋简体" panose="02000000000000000000" pitchFamily="2" charset="-122"/>
              <a:cs typeface="字魂105号-简雅黑" panose="00000500000000000000" pitchFamily="2" charset="-122"/>
            </a:endParaRPr>
          </a:p>
        </p:txBody>
      </p:sp>
      <p:sp>
        <p:nvSpPr>
          <p:cNvPr id="5" name="矩形 4"/>
          <p:cNvSpPr/>
          <p:nvPr/>
        </p:nvSpPr>
        <p:spPr>
          <a:xfrm>
            <a:off x="0" y="462703"/>
            <a:ext cx="794456" cy="738664"/>
          </a:xfrm>
          <a:prstGeom prst="rect">
            <a:avLst/>
          </a:prstGeom>
          <a:solidFill>
            <a:srgbClr val="9A00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67" name="图片 6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9911444" y="545564"/>
            <a:ext cx="1836080" cy="512545"/>
          </a:xfrm>
          <a:prstGeom prst="rect">
            <a:avLst/>
          </a:prstGeom>
        </p:spPr>
      </p:pic>
      <p:sp>
        <p:nvSpPr>
          <p:cNvPr id="18" name="矩形 17"/>
          <p:cNvSpPr/>
          <p:nvPr/>
        </p:nvSpPr>
        <p:spPr>
          <a:xfrm flipV="1">
            <a:off x="7529454" y="6772905"/>
            <a:ext cx="4682001" cy="128741"/>
          </a:xfrm>
          <a:prstGeom prst="rect">
            <a:avLst/>
          </a:prstGeom>
          <a:solidFill>
            <a:srgbClr val="9A00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灯片编号占位符 7"/>
          <p:cNvSpPr>
            <a:spLocks noGrp="1"/>
          </p:cNvSpPr>
          <p:nvPr>
            <p:ph type="sldNum" sz="quarter" idx="12"/>
          </p:nvPr>
        </p:nvSpPr>
        <p:spPr/>
        <p:txBody>
          <a:bodyPr/>
          <a:lstStyle/>
          <a:p>
            <a:fld id="{3505B016-64E1-4432-88BD-C1FDDF8765EC}" type="slidenum">
              <a:rPr lang="zh-CN" altLang="en-US" smtClean="0"/>
            </a:fld>
            <a:endParaRPr lang="zh-CN" altLang="en-US"/>
          </a:p>
        </p:txBody>
      </p:sp>
      <mc:AlternateContent xmlns:mc="http://schemas.openxmlformats.org/markup-compatibility/2006">
        <mc:Choice xmlns:a14="http://schemas.microsoft.com/office/drawing/2010/main" Requires="a14">
          <p:sp>
            <p:nvSpPr>
              <p:cNvPr id="9" name="文本框 8"/>
              <p:cNvSpPr txBox="1"/>
              <p:nvPr/>
            </p:nvSpPr>
            <p:spPr>
              <a:xfrm>
                <a:off x="793750" y="1410970"/>
                <a:ext cx="10560050" cy="4702810"/>
              </a:xfrm>
              <a:prstGeom prst="rect">
                <a:avLst/>
              </a:prstGeom>
              <a:noFill/>
            </p:spPr>
            <p:txBody>
              <a:bodyPr wrap="square" rtlCol="0">
                <a:noAutofit/>
              </a:bodyPr>
              <a:p>
                <a:pPr marL="342900" indent="-342900" fontAlgn="auto">
                  <a:lnSpc>
                    <a:spcPct val="120000"/>
                  </a:lnSpc>
                  <a:buSzPct val="75000"/>
                  <a:buFont typeface="Wingdings" panose="05000000000000000000" charset="0"/>
                  <a:buChar char="l"/>
                </a:pPr>
                <a:r>
                  <a:rPr lang="zh-CN" altLang="en-US" sz="2400">
                    <a:latin typeface="宋体" panose="02010600030101010101" pitchFamily="2" charset="-122"/>
                    <a:ea typeface="宋体" panose="02010600030101010101" pitchFamily="2" charset="-122"/>
                  </a:rPr>
                  <a:t>不等式</a:t>
                </a:r>
                <a:endParaRPr lang="zh-CN" altLang="en-US" sz="2400">
                  <a:latin typeface="宋体" panose="02010600030101010101" pitchFamily="2" charset="-122"/>
                  <a:ea typeface="宋体" panose="02010600030101010101" pitchFamily="2" charset="-122"/>
                </a:endParaRPr>
              </a:p>
              <a:p>
                <a:pPr marL="800100" lvl="1" indent="-342900" fontAlgn="auto">
                  <a:lnSpc>
                    <a:spcPct val="120000"/>
                  </a:lnSpc>
                  <a:buSzPct val="75000"/>
                  <a:buFont typeface="Wingdings" panose="05000000000000000000" charset="0"/>
                  <a:buChar char="l"/>
                </a:pPr>
                <a:r>
                  <a:rPr lang="zh-CN" altLang="en-US" sz="2400">
                    <a:latin typeface="宋体" panose="02010600030101010101" pitchFamily="2" charset="-122"/>
                    <a:ea typeface="宋体" panose="02010600030101010101" pitchFamily="2" charset="-122"/>
                  </a:rPr>
                  <a:t>与随机变量相关</a:t>
                </a:r>
                <a:r>
                  <a:rPr lang="zh-CN" altLang="en-US" sz="2400">
                    <a:latin typeface="宋体" panose="02010600030101010101" pitchFamily="2" charset="-122"/>
                    <a:ea typeface="宋体" panose="02010600030101010101" pitchFamily="2" charset="-122"/>
                  </a:rPr>
                  <a:t>的不等式</a:t>
                </a:r>
                <a:endParaRPr lang="zh-CN" altLang="en-US" sz="2400">
                  <a:latin typeface="宋体" panose="02010600030101010101" pitchFamily="2" charset="-122"/>
                  <a:ea typeface="宋体" panose="02010600030101010101" pitchFamily="2" charset="-122"/>
                </a:endParaRPr>
              </a:p>
              <a:p>
                <a:pPr marL="1257300" lvl="2" indent="-342900" fontAlgn="auto">
                  <a:lnSpc>
                    <a:spcPct val="120000"/>
                  </a:lnSpc>
                  <a:buSzPct val="75000"/>
                  <a:buFont typeface="Wingdings" panose="05000000000000000000" charset="0"/>
                  <a:buChar char="l"/>
                </a:pPr>
                <a:r>
                  <a:rPr lang="en-US" altLang="zh-CN" sz="2400">
                    <a:latin typeface="Cambria Math" panose="02040503050406030204" charset="0"/>
                    <a:ea typeface="宋体" panose="02010600030101010101" pitchFamily="2" charset="-122"/>
                    <a:cs typeface="Cambria Math" panose="02040503050406030204" charset="0"/>
                  </a:rPr>
                  <a:t>(1)    </a:t>
                </a:r>
                <a14:m>
                  <m:oMath xmlns:m="http://schemas.openxmlformats.org/officeDocument/2006/math">
                    <m:r>
                      <a:rPr lang="en-US" altLang="zh-CN" sz="2400" i="1">
                        <a:latin typeface="Cambria Math" panose="02040503050406030204" charset="0"/>
                        <a:ea typeface="MS Mincho" charset="0"/>
                        <a:cs typeface="Cambria Math" panose="02040503050406030204" charset="0"/>
                      </a:rPr>
                      <m:t>𝐸</m:t>
                    </m:r>
                    <m:r>
                      <a:rPr lang="en-US" altLang="zh-CN" sz="2400" i="1">
                        <a:latin typeface="Cambria Math" panose="02040503050406030204" charset="0"/>
                        <a:ea typeface="MS Mincho" charset="0"/>
                        <a:cs typeface="Cambria Math" panose="02040503050406030204" charset="0"/>
                      </a:rPr>
                      <m:t>[</m:t>
                    </m:r>
                    <m:sSup>
                      <m:sSupPr>
                        <m:ctrlPr>
                          <a:rPr lang="en-US" altLang="zh-CN" sz="2400" i="1">
                            <a:latin typeface="Cambria Math" panose="02040503050406030204" charset="0"/>
                            <a:ea typeface="MS Mincho" charset="0"/>
                            <a:cs typeface="Cambria Math" panose="02040503050406030204" charset="0"/>
                          </a:rPr>
                        </m:ctrlPr>
                      </m:sSupPr>
                      <m:e>
                        <m:r>
                          <a:rPr lang="en-US" altLang="zh-CN" sz="2400" i="1">
                            <a:latin typeface="Cambria Math" panose="02040503050406030204" charset="0"/>
                            <a:ea typeface="MS Mincho" charset="0"/>
                            <a:cs typeface="Cambria Math" panose="02040503050406030204" charset="0"/>
                          </a:rPr>
                          <m:t>𝑋</m:t>
                        </m:r>
                      </m:e>
                      <m:sup>
                        <m:r>
                          <a:rPr lang="en-US" altLang="zh-CN" sz="2400" i="1">
                            <a:latin typeface="Cambria Math" panose="02040503050406030204" charset="0"/>
                            <a:ea typeface="MS Mincho" charset="0"/>
                            <a:cs typeface="Cambria Math" panose="02040503050406030204" charset="0"/>
                          </a:rPr>
                          <m:t>2</m:t>
                        </m:r>
                      </m:sup>
                    </m:sSup>
                    <m:r>
                      <a:rPr lang="en-US" altLang="zh-CN" sz="2400" i="1">
                        <a:latin typeface="Cambria Math" panose="02040503050406030204" charset="0"/>
                        <a:ea typeface="MS Mincho" charset="0"/>
                        <a:cs typeface="Cambria Math" panose="02040503050406030204" charset="0"/>
                      </a:rPr>
                      <m:t>]</m:t>
                    </m:r>
                    <m:r>
                      <a:rPr lang="en-US" altLang="zh-CN" sz="2400" i="1">
                        <a:latin typeface="Cambria Math" panose="02040503050406030204" charset="0"/>
                        <a:ea typeface="MS Mincho" charset="0"/>
                        <a:cs typeface="Cambria Math" panose="02040503050406030204" charset="0"/>
                      </a:rPr>
                      <m:t>≥</m:t>
                    </m:r>
                    <m:sSup>
                      <m:sSupPr>
                        <m:ctrlPr>
                          <a:rPr lang="en-US" altLang="zh-CN" sz="2400" i="1">
                            <a:latin typeface="Cambria Math" panose="02040503050406030204" charset="0"/>
                            <a:ea typeface="MS Mincho" charset="0"/>
                            <a:cs typeface="Cambria Math" panose="02040503050406030204" charset="0"/>
                          </a:rPr>
                        </m:ctrlPr>
                      </m:sSupPr>
                      <m:e>
                        <m:r>
                          <a:rPr lang="en-US" altLang="zh-CN" sz="2400" i="1">
                            <a:latin typeface="Cambria Math" panose="02040503050406030204" charset="0"/>
                            <a:ea typeface="MS Mincho" charset="0"/>
                            <a:cs typeface="Cambria Math" panose="02040503050406030204" charset="0"/>
                          </a:rPr>
                          <m:t>(</m:t>
                        </m:r>
                        <m:r>
                          <a:rPr lang="en-US" altLang="zh-CN" sz="2400" i="1">
                            <a:latin typeface="Cambria Math" panose="02040503050406030204" charset="0"/>
                            <a:ea typeface="MS Mincho" charset="0"/>
                            <a:cs typeface="Cambria Math" panose="02040503050406030204" charset="0"/>
                          </a:rPr>
                          <m:t>𝐸</m:t>
                        </m:r>
                        <m:r>
                          <a:rPr lang="en-US" altLang="zh-CN" sz="2400" i="1">
                            <a:latin typeface="Cambria Math" panose="02040503050406030204" charset="0"/>
                            <a:ea typeface="MS Mincho" charset="0"/>
                            <a:cs typeface="Cambria Math" panose="02040503050406030204" charset="0"/>
                          </a:rPr>
                          <m:t>[</m:t>
                        </m:r>
                        <m:r>
                          <a:rPr lang="en-US" altLang="zh-CN" sz="2400" i="1">
                            <a:latin typeface="Cambria Math" panose="02040503050406030204" charset="0"/>
                            <a:ea typeface="MS Mincho" charset="0"/>
                            <a:cs typeface="Cambria Math" panose="02040503050406030204" charset="0"/>
                          </a:rPr>
                          <m:t>𝑋</m:t>
                        </m:r>
                        <m:r>
                          <a:rPr lang="en-US" altLang="zh-CN" sz="2400" i="1">
                            <a:latin typeface="Cambria Math" panose="02040503050406030204" charset="0"/>
                            <a:ea typeface="MS Mincho" charset="0"/>
                            <a:cs typeface="Cambria Math" panose="02040503050406030204" charset="0"/>
                          </a:rPr>
                          <m:t>])</m:t>
                        </m:r>
                      </m:e>
                      <m:sup>
                        <m:r>
                          <a:rPr lang="en-US" altLang="zh-CN" sz="2400" i="1">
                            <a:latin typeface="Cambria Math" panose="02040503050406030204" charset="0"/>
                            <a:ea typeface="MS Mincho" charset="0"/>
                            <a:cs typeface="Cambria Math" panose="02040503050406030204" charset="0"/>
                          </a:rPr>
                          <m:t>2</m:t>
                        </m:r>
                      </m:sup>
                    </m:sSup>
                  </m:oMath>
                </a14:m>
                <a:r>
                  <a:rPr lang="en-US" altLang="zh-CN" sz="2400" i="1">
                    <a:latin typeface="Cambria Math" panose="02040503050406030204" charset="0"/>
                    <a:ea typeface="宋体" panose="02010600030101010101" pitchFamily="2" charset="-122"/>
                    <a:cs typeface="Cambria Math" panose="02040503050406030204" charset="0"/>
                  </a:rPr>
                  <a:t>        </a:t>
                </a:r>
                <a:r>
                  <a:rPr lang="en-US" altLang="zh-CN" sz="2400">
                    <a:latin typeface="Cambria Math" panose="02040503050406030204" charset="0"/>
                    <a:ea typeface="宋体" panose="02010600030101010101" pitchFamily="2" charset="-122"/>
                    <a:cs typeface="Cambria Math" panose="02040503050406030204" charset="0"/>
                  </a:rPr>
                  <a:t> </a:t>
                </a:r>
                <a:r>
                  <a:rPr lang="zh-CN" altLang="en-US" sz="2400">
                    <a:latin typeface="Cambria Math" panose="02040503050406030204" charset="0"/>
                    <a:ea typeface="宋体" panose="02010600030101010101" pitchFamily="2" charset="-122"/>
                    <a:cs typeface="Cambria Math" panose="02040503050406030204" charset="0"/>
                  </a:rPr>
                  <a:t>根据</a:t>
                </a:r>
                <a:r>
                  <a:rPr lang="en-US" altLang="zh-CN" sz="2400" i="1">
                    <a:latin typeface="Cambria Math" panose="02040503050406030204" charset="0"/>
                    <a:ea typeface="宋体" panose="02010600030101010101" pitchFamily="2" charset="-122"/>
                    <a:cs typeface="Cambria Math" panose="02040503050406030204" charset="0"/>
                  </a:rPr>
                  <a:t>  </a:t>
                </a:r>
                <a14:m>
                  <m:oMath xmlns:m="http://schemas.openxmlformats.org/officeDocument/2006/math">
                    <m:r>
                      <a:rPr lang="en-US" altLang="zh-CN" sz="2400" i="1">
                        <a:latin typeface="Cambria Math" panose="02040503050406030204" charset="0"/>
                        <a:ea typeface="宋体" panose="02010600030101010101" pitchFamily="2" charset="-122"/>
                        <a:cs typeface="Cambria Math" panose="02040503050406030204" charset="0"/>
                      </a:rPr>
                      <m:t>𝑉𝑎𝑟</m:t>
                    </m:r>
                    <m:r>
                      <a:rPr lang="en-US" altLang="zh-CN" sz="2400" i="1">
                        <a:latin typeface="Cambria Math" panose="02040503050406030204" charset="0"/>
                        <a:ea typeface="宋体" panose="02010600030101010101" pitchFamily="2" charset="-122"/>
                        <a:cs typeface="Cambria Math" panose="02040503050406030204" charset="0"/>
                      </a:rPr>
                      <m:t>(</m:t>
                    </m:r>
                    <m:r>
                      <a:rPr lang="en-US" altLang="zh-CN" sz="2400" i="1">
                        <a:latin typeface="Cambria Math" panose="02040503050406030204" charset="0"/>
                        <a:ea typeface="宋体" panose="02010600030101010101" pitchFamily="2" charset="-122"/>
                        <a:cs typeface="Cambria Math" panose="02040503050406030204" charset="0"/>
                      </a:rPr>
                      <m:t>𝑋</m:t>
                    </m:r>
                    <m:r>
                      <a:rPr lang="en-US" altLang="zh-CN" sz="2400" i="1">
                        <a:latin typeface="Cambria Math" panose="02040503050406030204" charset="0"/>
                        <a:ea typeface="宋体" panose="02010600030101010101" pitchFamily="2" charset="-122"/>
                        <a:cs typeface="Cambria Math" panose="02040503050406030204" charset="0"/>
                      </a:rPr>
                      <m:t>)</m:t>
                    </m:r>
                    <m:r>
                      <a:rPr lang="en-US" altLang="zh-CN" sz="2400" i="1">
                        <a:latin typeface="Cambria Math" panose="02040503050406030204" charset="0"/>
                        <a:ea typeface="宋体" panose="02010600030101010101" pitchFamily="2" charset="-122"/>
                        <a:cs typeface="Cambria Math" panose="02040503050406030204" charset="0"/>
                      </a:rPr>
                      <m:t>≥</m:t>
                    </m:r>
                    <m:r>
                      <a:rPr lang="en-US" altLang="zh-CN" sz="2400" i="1">
                        <a:latin typeface="Cambria Math" panose="02040503050406030204" charset="0"/>
                        <a:ea typeface="宋体" panose="02010600030101010101" pitchFamily="2" charset="-122"/>
                        <a:cs typeface="Cambria Math" panose="02040503050406030204" charset="0"/>
                      </a:rPr>
                      <m:t>0</m:t>
                    </m:r>
                  </m:oMath>
                </a14:m>
                <a:r>
                  <a:rPr lang="en-US" altLang="zh-CN" sz="2400" i="1">
                    <a:latin typeface="Cambria Math" panose="02040503050406030204" charset="0"/>
                    <a:ea typeface="宋体" panose="02010600030101010101" pitchFamily="2" charset="-122"/>
                    <a:cs typeface="Cambria Math" panose="02040503050406030204" charset="0"/>
                  </a:rPr>
                  <a:t>                    </a:t>
                </a:r>
                <a:endParaRPr lang="en-US" altLang="zh-CN" sz="2400" i="1">
                  <a:latin typeface="Cambria Math" panose="02040503050406030204" charset="0"/>
                  <a:ea typeface="宋体" panose="02010600030101010101" pitchFamily="2" charset="-122"/>
                  <a:cs typeface="Cambria Math" panose="02040503050406030204" charset="0"/>
                </a:endParaRPr>
              </a:p>
              <a:p>
                <a:pPr marL="1257300" lvl="2" indent="-342900" fontAlgn="auto">
                  <a:lnSpc>
                    <a:spcPct val="120000"/>
                  </a:lnSpc>
                  <a:buSzPct val="75000"/>
                  <a:buFont typeface="Wingdings" panose="05000000000000000000" charset="0"/>
                  <a:buChar char="l"/>
                </a:pPr>
                <a:r>
                  <a:rPr lang="en-US" altLang="zh-CN" sz="2400">
                    <a:latin typeface="Cambria Math" panose="02040503050406030204" charset="0"/>
                    <a:ea typeface="宋体" panose="02010600030101010101" pitchFamily="2" charset="-122"/>
                    <a:cs typeface="Cambria Math" panose="02040503050406030204" charset="0"/>
                  </a:rPr>
                  <a:t>(2)    </a:t>
                </a:r>
                <a14:m>
                  <m:oMath xmlns:m="http://schemas.openxmlformats.org/officeDocument/2006/math">
                    <m:r>
                      <a:rPr lang="en-US" altLang="zh-CN" sz="2400" i="1">
                        <a:latin typeface="Cambria Math" panose="02040503050406030204" charset="0"/>
                        <a:ea typeface="宋体" panose="02010600030101010101" pitchFamily="2" charset="-122"/>
                        <a:cs typeface="Cambria Math" panose="02040503050406030204" charset="0"/>
                      </a:rPr>
                      <m:t>𝐸</m:t>
                    </m:r>
                    <m:r>
                      <a:rPr lang="en-US" altLang="zh-CN" sz="2400" i="1">
                        <a:latin typeface="Cambria Math" panose="02040503050406030204" charset="0"/>
                        <a:ea typeface="宋体" panose="02010600030101010101" pitchFamily="2" charset="-122"/>
                        <a:cs typeface="Cambria Math" panose="02040503050406030204" charset="0"/>
                      </a:rPr>
                      <m:t>(</m:t>
                    </m:r>
                    <m:r>
                      <a:rPr lang="en-US" altLang="zh-CN" sz="2400" i="1">
                        <a:latin typeface="Cambria Math" panose="02040503050406030204" charset="0"/>
                        <a:ea typeface="宋体" panose="02010600030101010101" pitchFamily="2" charset="-122"/>
                        <a:cs typeface="Cambria Math" panose="02040503050406030204" charset="0"/>
                      </a:rPr>
                      <m:t>𝑋</m:t>
                    </m:r>
                    <m:r>
                      <a:rPr lang="en-US" altLang="zh-CN" sz="2400" i="1">
                        <a:latin typeface="Cambria Math" panose="02040503050406030204" charset="0"/>
                        <a:ea typeface="宋体" panose="02010600030101010101" pitchFamily="2" charset="-122"/>
                        <a:cs typeface="Cambria Math" panose="02040503050406030204" charset="0"/>
                      </a:rPr>
                      <m:t>≥</m:t>
                    </m:r>
                    <m:r>
                      <a:rPr lang="en-US" altLang="zh-CN" sz="2400" i="1">
                        <a:latin typeface="Cambria Math" panose="02040503050406030204" charset="0"/>
                        <a:ea typeface="宋体" panose="02010600030101010101" pitchFamily="2" charset="-122"/>
                        <a:cs typeface="Cambria Math" panose="02040503050406030204" charset="0"/>
                      </a:rPr>
                      <m:t>𝑎</m:t>
                    </m:r>
                    <m:r>
                      <a:rPr lang="en-US" altLang="zh-CN" sz="2400" i="1">
                        <a:latin typeface="Cambria Math" panose="02040503050406030204" charset="0"/>
                        <a:ea typeface="宋体" panose="02010600030101010101" pitchFamily="2" charset="-122"/>
                        <a:cs typeface="Cambria Math" panose="02040503050406030204" charset="0"/>
                      </a:rPr>
                      <m:t>)</m:t>
                    </m:r>
                    <m:r>
                      <a:rPr lang="en-US" altLang="zh-CN" sz="2400" i="1">
                        <a:latin typeface="Cambria Math" panose="02040503050406030204" charset="0"/>
                        <a:ea typeface="宋体" panose="02010600030101010101" pitchFamily="2" charset="-122"/>
                        <a:cs typeface="Cambria Math" panose="02040503050406030204" charset="0"/>
                      </a:rPr>
                      <m:t>≤</m:t>
                    </m:r>
                    <m:f>
                      <m:fPr>
                        <m:ctrlPr>
                          <a:rPr lang="en-US" altLang="zh-CN" sz="2400" i="1">
                            <a:latin typeface="Cambria Math" panose="02040503050406030204" charset="0"/>
                            <a:ea typeface="宋体" panose="02010600030101010101" pitchFamily="2" charset="-122"/>
                            <a:cs typeface="Cambria Math" panose="02040503050406030204" charset="0"/>
                          </a:rPr>
                        </m:ctrlPr>
                      </m:fPr>
                      <m:num>
                        <m:r>
                          <a:rPr lang="en-US" altLang="zh-CN" sz="2400" i="1">
                            <a:latin typeface="Cambria Math" panose="02040503050406030204" charset="0"/>
                            <a:ea typeface="宋体" panose="02010600030101010101" pitchFamily="2" charset="-122"/>
                            <a:cs typeface="Cambria Math" panose="02040503050406030204" charset="0"/>
                          </a:rPr>
                          <m:t>𝐸</m:t>
                        </m:r>
                        <m:r>
                          <a:rPr lang="en-US" altLang="zh-CN" sz="2400" i="1">
                            <a:latin typeface="Cambria Math" panose="02040503050406030204" charset="0"/>
                            <a:ea typeface="宋体" panose="02010600030101010101" pitchFamily="2" charset="-122"/>
                            <a:cs typeface="Cambria Math" panose="02040503050406030204" charset="0"/>
                          </a:rPr>
                          <m:t>(</m:t>
                        </m:r>
                        <m:r>
                          <a:rPr lang="en-US" altLang="zh-CN" sz="2400" i="1">
                            <a:latin typeface="Cambria Math" panose="02040503050406030204" charset="0"/>
                            <a:ea typeface="宋体" panose="02010600030101010101" pitchFamily="2" charset="-122"/>
                            <a:cs typeface="Cambria Math" panose="02040503050406030204" charset="0"/>
                          </a:rPr>
                          <m:t>𝑋</m:t>
                        </m:r>
                        <m:r>
                          <a:rPr lang="en-US" altLang="zh-CN" sz="2400" i="1">
                            <a:latin typeface="Cambria Math" panose="02040503050406030204" charset="0"/>
                            <a:ea typeface="宋体" panose="02010600030101010101" pitchFamily="2" charset="-122"/>
                            <a:cs typeface="Cambria Math" panose="02040503050406030204" charset="0"/>
                          </a:rPr>
                          <m:t>)</m:t>
                        </m:r>
                      </m:num>
                      <m:den>
                        <m:r>
                          <a:rPr lang="en-US" altLang="zh-CN" sz="2400" i="1">
                            <a:latin typeface="Cambria Math" panose="02040503050406030204" charset="0"/>
                            <a:ea typeface="宋体" panose="02010600030101010101" pitchFamily="2" charset="-122"/>
                            <a:cs typeface="Cambria Math" panose="02040503050406030204" charset="0"/>
                          </a:rPr>
                          <m:t>𝑎</m:t>
                        </m:r>
                      </m:den>
                    </m:f>
                  </m:oMath>
                </a14:m>
                <a:endParaRPr lang="en-US" altLang="zh-CN" sz="2400" i="1">
                  <a:latin typeface="Cambria Math" panose="02040503050406030204" charset="0"/>
                  <a:ea typeface="宋体" panose="02010600030101010101" pitchFamily="2" charset="-122"/>
                  <a:cs typeface="Cambria Math" panose="02040503050406030204" charset="0"/>
                </a:endParaRPr>
              </a:p>
              <a:p>
                <a:pPr lvl="2" indent="457200" fontAlgn="auto">
                  <a:lnSpc>
                    <a:spcPct val="120000"/>
                  </a:lnSpc>
                  <a:buSzPct val="75000"/>
                  <a:buFont typeface="Wingdings" panose="05000000000000000000" charset="0"/>
                  <a:buNone/>
                </a:pPr>
                <a:r>
                  <a:rPr lang="zh-CN" altLang="en-US" sz="2400">
                    <a:latin typeface="Cambria Math" panose="02040503050406030204" charset="0"/>
                    <a:ea typeface="宋体" panose="02010600030101010101" pitchFamily="2" charset="-122"/>
                    <a:cs typeface="Cambria Math" panose="02040503050406030204" charset="0"/>
                  </a:rPr>
                  <a:t>证明：定义随机变量</a:t>
                </a:r>
                <a:r>
                  <a:rPr lang="en-US" altLang="zh-CN" sz="2400">
                    <a:latin typeface="Cambria Math" panose="02040503050406030204" charset="0"/>
                    <a:ea typeface="宋体" panose="02010600030101010101" pitchFamily="2" charset="-122"/>
                    <a:cs typeface="Cambria Math" panose="02040503050406030204" charset="0"/>
                  </a:rPr>
                  <a:t> Y</a:t>
                </a:r>
                <a:r>
                  <a:rPr lang="zh-CN" altLang="en-US" sz="2400">
                    <a:latin typeface="Cambria Math" panose="02040503050406030204" charset="0"/>
                    <a:ea typeface="宋体" panose="02010600030101010101" pitchFamily="2" charset="-122"/>
                    <a:cs typeface="Cambria Math" panose="02040503050406030204" charset="0"/>
                  </a:rPr>
                  <a:t>：</a:t>
                </a:r>
                <a14:m>
                  <m:oMath xmlns:m="http://schemas.openxmlformats.org/officeDocument/2006/math">
                    <m:r>
                      <a:rPr lang="en-US" altLang="zh-CN" sz="2400" i="1">
                        <a:latin typeface="Cambria Math" panose="02040503050406030204" charset="0"/>
                        <a:ea typeface="宋体" panose="02010600030101010101" pitchFamily="2" charset="-122"/>
                        <a:cs typeface="Cambria Math" panose="02040503050406030204" charset="0"/>
                      </a:rPr>
                      <m:t>𝑌</m:t>
                    </m:r>
                    <m:r>
                      <a:rPr lang="en-US" altLang="zh-CN" sz="2400" i="1">
                        <a:latin typeface="Cambria Math" panose="02040503050406030204" charset="0"/>
                        <a:ea typeface="宋体" panose="02010600030101010101" pitchFamily="2" charset="-122"/>
                        <a:cs typeface="Cambria Math" panose="02040503050406030204" charset="0"/>
                      </a:rPr>
                      <m:t>=</m:t>
                    </m:r>
                    <m:d>
                      <m:dPr>
                        <m:begChr m:val="{"/>
                        <m:endChr m:val=""/>
                        <m:ctrlPr>
                          <a:rPr lang="en-US" altLang="zh-CN" sz="2400" i="1">
                            <a:latin typeface="Cambria Math" panose="02040503050406030204" charset="0"/>
                            <a:ea typeface="宋体" panose="02010600030101010101" pitchFamily="2" charset="-122"/>
                            <a:cs typeface="Cambria Math" panose="02040503050406030204" charset="0"/>
                          </a:rPr>
                        </m:ctrlPr>
                      </m:dPr>
                      <m:e>
                        <m:eqArr>
                          <m:eqArrPr>
                            <m:ctrlPr>
                              <a:rPr lang="en-US" altLang="zh-CN" sz="2400" i="1">
                                <a:latin typeface="Cambria Math" panose="02040503050406030204" charset="0"/>
                                <a:ea typeface="宋体" panose="02010600030101010101" pitchFamily="2" charset="-122"/>
                                <a:cs typeface="Cambria Math" panose="02040503050406030204" charset="0"/>
                              </a:rPr>
                            </m:ctrlPr>
                          </m:eqArrPr>
                          <m:e>
                            <m:r>
                              <a:rPr lang="en-US" altLang="zh-CN" sz="2400" i="1">
                                <a:latin typeface="Cambria Math" panose="02040503050406030204" charset="0"/>
                                <a:ea typeface="宋体" panose="02010600030101010101" pitchFamily="2" charset="-122"/>
                                <a:cs typeface="Cambria Math" panose="02040503050406030204" charset="0"/>
                              </a:rPr>
                              <m:t>1</m:t>
                            </m:r>
                            <m:r>
                              <a:rPr lang="en-US" altLang="zh-CN" sz="2400" i="1">
                                <a:latin typeface="Cambria Math" panose="02040503050406030204" charset="0"/>
                                <a:ea typeface="宋体" panose="02010600030101010101" pitchFamily="2" charset="-122"/>
                                <a:cs typeface="Cambria Math" panose="02040503050406030204" charset="0"/>
                              </a:rPr>
                              <m:t> ,  </m:t>
                            </m:r>
                            <m:r>
                              <a:rPr lang="en-US" altLang="zh-CN" sz="2400" i="1">
                                <a:latin typeface="Cambria Math" panose="02040503050406030204" charset="0"/>
                                <a:ea typeface="宋体" panose="02010600030101010101" pitchFamily="2" charset="-122"/>
                                <a:cs typeface="Cambria Math" panose="02040503050406030204" charset="0"/>
                              </a:rPr>
                              <m:t>𝑋</m:t>
                            </m:r>
                            <m:r>
                              <a:rPr lang="zh-CN" altLang="en-US" sz="2400" i="1">
                                <a:latin typeface="Cambria Math" panose="02040503050406030204" charset="0"/>
                                <a:ea typeface="宋体" panose="02010600030101010101" pitchFamily="2" charset="-122"/>
                                <a:cs typeface="Cambria Math" panose="02040503050406030204" charset="0"/>
                              </a:rPr>
                              <m:t>大于等于</m:t>
                            </m:r>
                            <m:r>
                              <a:rPr lang="en-US" altLang="zh-CN" sz="2400" i="1">
                                <a:latin typeface="Cambria Math" panose="02040503050406030204" charset="0"/>
                                <a:ea typeface="宋体" panose="02010600030101010101" pitchFamily="2" charset="-122"/>
                                <a:cs typeface="Cambria Math" panose="02040503050406030204" charset="0"/>
                              </a:rPr>
                              <m:t>𝑎</m:t>
                            </m:r>
                          </m:e>
                          <m:e>
                            <m:r>
                              <a:rPr lang="en-US" altLang="zh-CN" sz="2400" i="1">
                                <a:latin typeface="Cambria Math" panose="02040503050406030204" charset="0"/>
                                <a:ea typeface="宋体" panose="02010600030101010101" pitchFamily="2" charset="-122"/>
                                <a:cs typeface="Cambria Math" panose="02040503050406030204" charset="0"/>
                              </a:rPr>
                              <m:t>0</m:t>
                            </m:r>
                            <m:r>
                              <a:rPr lang="en-US" altLang="zh-CN" sz="2400" i="1">
                                <a:latin typeface="Cambria Math" panose="02040503050406030204" charset="0"/>
                                <a:ea typeface="宋体" panose="02010600030101010101" pitchFamily="2" charset="-122"/>
                                <a:cs typeface="Cambria Math" panose="02040503050406030204" charset="0"/>
                              </a:rPr>
                              <m:t> ,  </m:t>
                            </m:r>
                            <m:r>
                              <a:rPr lang="zh-CN" altLang="en-US" sz="2400" i="1">
                                <a:latin typeface="Cambria Math" panose="02040503050406030204" charset="0"/>
                                <a:ea typeface="MS Mincho" charset="0"/>
                                <a:cs typeface="Cambria Math" panose="02040503050406030204" charset="0"/>
                              </a:rPr>
                              <m:t>否则</m:t>
                            </m:r>
                          </m:e>
                        </m:eqArr>
                      </m:e>
                    </m:d>
                  </m:oMath>
                </a14:m>
                <a:r>
                  <a:rPr lang="zh-CN" altLang="en-US" sz="2400">
                    <a:latin typeface="Cambria Math" panose="02040503050406030204" charset="0"/>
                    <a:ea typeface="宋体" panose="02010600030101010101" pitchFamily="2" charset="-122"/>
                    <a:cs typeface="Cambria Math" panose="02040503050406030204" charset="0"/>
                  </a:rPr>
                  <a:t>，则</a:t>
                </a:r>
                <a:r>
                  <a:rPr lang="en-US" altLang="zh-CN" sz="2400">
                    <a:latin typeface="Cambria Math" panose="02040503050406030204" charset="0"/>
                    <a:ea typeface="宋体" panose="02010600030101010101" pitchFamily="2" charset="-122"/>
                    <a:cs typeface="Cambria Math" panose="02040503050406030204" charset="0"/>
                  </a:rPr>
                  <a:t> </a:t>
                </a:r>
                <a14:m>
                  <m:oMath xmlns:m="http://schemas.openxmlformats.org/officeDocument/2006/math">
                    <m:r>
                      <a:rPr lang="en-US" altLang="zh-CN" sz="2400" i="1">
                        <a:latin typeface="Cambria Math" panose="02040503050406030204" charset="0"/>
                        <a:ea typeface="宋体" panose="02010600030101010101" pitchFamily="2" charset="-122"/>
                        <a:cs typeface="Cambria Math" panose="02040503050406030204" charset="0"/>
                      </a:rPr>
                      <m:t>𝑌</m:t>
                    </m:r>
                    <m:r>
                      <a:rPr lang="en-US" altLang="zh-CN" sz="2400" i="1">
                        <a:latin typeface="Cambria Math" panose="02040503050406030204" charset="0"/>
                        <a:ea typeface="宋体" panose="02010600030101010101" pitchFamily="2" charset="-122"/>
                        <a:cs typeface="Cambria Math" panose="02040503050406030204" charset="0"/>
                      </a:rPr>
                      <m:t>≤</m:t>
                    </m:r>
                    <m:f>
                      <m:fPr>
                        <m:ctrlPr>
                          <a:rPr lang="en-US" altLang="zh-CN" sz="2400" i="1">
                            <a:latin typeface="Cambria Math" panose="02040503050406030204" charset="0"/>
                            <a:ea typeface="宋体" panose="02010600030101010101" pitchFamily="2" charset="-122"/>
                            <a:cs typeface="Cambria Math" panose="02040503050406030204" charset="0"/>
                          </a:rPr>
                        </m:ctrlPr>
                      </m:fPr>
                      <m:num>
                        <m:r>
                          <a:rPr lang="en-US" altLang="zh-CN" sz="2400" i="1">
                            <a:latin typeface="Cambria Math" panose="02040503050406030204" charset="0"/>
                            <a:ea typeface="宋体" panose="02010600030101010101" pitchFamily="2" charset="-122"/>
                            <a:cs typeface="Cambria Math" panose="02040503050406030204" charset="0"/>
                          </a:rPr>
                          <m:t>𝑋</m:t>
                        </m:r>
                      </m:num>
                      <m:den>
                        <m:r>
                          <a:rPr lang="en-US" altLang="zh-CN" sz="2400" i="1">
                            <a:latin typeface="Cambria Math" panose="02040503050406030204" charset="0"/>
                            <a:ea typeface="宋体" panose="02010600030101010101" pitchFamily="2" charset="-122"/>
                            <a:cs typeface="Cambria Math" panose="02040503050406030204" charset="0"/>
                          </a:rPr>
                          <m:t>𝑎</m:t>
                        </m:r>
                      </m:den>
                    </m:f>
                  </m:oMath>
                </a14:m>
                <a:r>
                  <a:rPr lang="en-US" altLang="zh-CN" sz="2400">
                    <a:latin typeface="Cambria Math" panose="02040503050406030204" charset="0"/>
                    <a:ea typeface="宋体" panose="02010600030101010101" pitchFamily="2" charset="-122"/>
                    <a:cs typeface="Cambria Math" panose="02040503050406030204" charset="0"/>
                  </a:rPr>
                  <a:t>  </a:t>
                </a:r>
                <a:r>
                  <a:rPr lang="zh-CN" altLang="en-US" sz="2400">
                    <a:latin typeface="Cambria Math" panose="02040503050406030204" charset="0"/>
                    <a:ea typeface="宋体" panose="02010600030101010101" pitchFamily="2" charset="-122"/>
                    <a:cs typeface="Cambria Math" panose="02040503050406030204" charset="0"/>
                  </a:rPr>
                  <a:t>一定成立，对不等式两边取期望即得马尔科夫不等式，取</a:t>
                </a:r>
                <a14:m>
                  <m:oMath xmlns:m="http://schemas.openxmlformats.org/officeDocument/2006/math">
                    <m:r>
                      <a:rPr lang="en-US" altLang="zh-CN" sz="2400" i="1">
                        <a:latin typeface="Cambria Math" panose="02040503050406030204" charset="0"/>
                        <a:ea typeface="宋体" panose="02010600030101010101" pitchFamily="2" charset="-122"/>
                        <a:cs typeface="Cambria Math" panose="02040503050406030204" charset="0"/>
                      </a:rPr>
                      <m:t>𝑎</m:t>
                    </m:r>
                    <m:r>
                      <a:rPr lang="en-US" altLang="zh-CN" sz="2400" i="1">
                        <a:latin typeface="Cambria Math" panose="02040503050406030204" charset="0"/>
                        <a:ea typeface="宋体" panose="02010600030101010101" pitchFamily="2" charset="-122"/>
                        <a:cs typeface="Cambria Math" panose="02040503050406030204" charset="0"/>
                      </a:rPr>
                      <m:t>=</m:t>
                    </m:r>
                    <m:r>
                      <a:rPr lang="en-US" altLang="zh-CN" sz="2400" i="1">
                        <a:latin typeface="Cambria Math" panose="02040503050406030204" charset="0"/>
                        <a:ea typeface="宋体" panose="02010600030101010101" pitchFamily="2" charset="-122"/>
                        <a:cs typeface="Cambria Math" panose="02040503050406030204" charset="0"/>
                      </a:rPr>
                      <m:t>𝑘𝐸</m:t>
                    </m:r>
                    <m:r>
                      <a:rPr lang="en-US" altLang="zh-CN" sz="2400" i="1">
                        <a:latin typeface="Cambria Math" panose="02040503050406030204" charset="0"/>
                        <a:ea typeface="宋体" panose="02010600030101010101" pitchFamily="2" charset="-122"/>
                        <a:cs typeface="Cambria Math" panose="02040503050406030204" charset="0"/>
                      </a:rPr>
                      <m:t>[</m:t>
                    </m:r>
                    <m:r>
                      <a:rPr lang="en-US" altLang="zh-CN" sz="2400" i="1">
                        <a:latin typeface="Cambria Math" panose="02040503050406030204" charset="0"/>
                        <a:ea typeface="宋体" panose="02010600030101010101" pitchFamily="2" charset="-122"/>
                        <a:cs typeface="Cambria Math" panose="02040503050406030204" charset="0"/>
                      </a:rPr>
                      <m:t>𝑋</m:t>
                    </m:r>
                    <m:r>
                      <a:rPr lang="en-US" altLang="zh-CN" sz="2400" i="1">
                        <a:latin typeface="Cambria Math" panose="02040503050406030204" charset="0"/>
                        <a:ea typeface="宋体" panose="02010600030101010101" pitchFamily="2" charset="-122"/>
                        <a:cs typeface="Cambria Math" panose="02040503050406030204" charset="0"/>
                      </a:rPr>
                      <m:t>]</m:t>
                    </m:r>
                  </m:oMath>
                </a14:m>
                <a:r>
                  <a:rPr lang="zh-CN" altLang="en-US" sz="2400">
                    <a:latin typeface="Cambria Math" panose="02040503050406030204" charset="0"/>
                    <a:ea typeface="宋体" panose="02010600030101010101" pitchFamily="2" charset="-122"/>
                    <a:cs typeface="Cambria Math" panose="02040503050406030204" charset="0"/>
                  </a:rPr>
                  <a:t>，即得到另一种形式</a:t>
                </a:r>
                <a:r>
                  <a:rPr lang="en-US" altLang="zh-CN" sz="2400">
                    <a:latin typeface="Cambria Math" panose="02040503050406030204" charset="0"/>
                    <a:ea typeface="宋体" panose="02010600030101010101" pitchFamily="2" charset="-122"/>
                    <a:cs typeface="Cambria Math" panose="02040503050406030204" charset="0"/>
                  </a:rPr>
                  <a:t> </a:t>
                </a:r>
                <a14:m>
                  <m:oMath xmlns:m="http://schemas.openxmlformats.org/officeDocument/2006/math">
                    <m:r>
                      <a:rPr lang="en-US" altLang="zh-CN" sz="2400" i="1">
                        <a:latin typeface="Cambria Math" panose="02040503050406030204" charset="0"/>
                        <a:ea typeface="宋体" panose="02010600030101010101" pitchFamily="2" charset="-122"/>
                        <a:cs typeface="Cambria Math" panose="02040503050406030204" charset="0"/>
                      </a:rPr>
                      <m:t>𝐸</m:t>
                    </m:r>
                    <m:r>
                      <a:rPr lang="en-US" altLang="zh-CN" sz="2400" i="1">
                        <a:latin typeface="Cambria Math" panose="02040503050406030204" charset="0"/>
                        <a:ea typeface="宋体" panose="02010600030101010101" pitchFamily="2" charset="-122"/>
                        <a:cs typeface="Cambria Math" panose="02040503050406030204" charset="0"/>
                      </a:rPr>
                      <m:t>(</m:t>
                    </m:r>
                    <m:r>
                      <a:rPr lang="en-US" altLang="zh-CN" sz="2400" i="1">
                        <a:latin typeface="Cambria Math" panose="02040503050406030204" charset="0"/>
                        <a:ea typeface="宋体" panose="02010600030101010101" pitchFamily="2" charset="-122"/>
                        <a:cs typeface="Cambria Math" panose="02040503050406030204" charset="0"/>
                      </a:rPr>
                      <m:t>𝑋</m:t>
                    </m:r>
                    <m:r>
                      <a:rPr lang="en-US" altLang="zh-CN" sz="2400" i="1">
                        <a:latin typeface="Cambria Math" panose="02040503050406030204" charset="0"/>
                        <a:ea typeface="宋体" panose="02010600030101010101" pitchFamily="2" charset="-122"/>
                        <a:cs typeface="Cambria Math" panose="02040503050406030204" charset="0"/>
                      </a:rPr>
                      <m:t>≥</m:t>
                    </m:r>
                    <m:r>
                      <a:rPr lang="en-US" altLang="zh-CN" sz="2400" i="1">
                        <a:latin typeface="Cambria Math" panose="02040503050406030204" charset="0"/>
                        <a:ea typeface="宋体" panose="02010600030101010101" pitchFamily="2" charset="-122"/>
                        <a:cs typeface="Cambria Math" panose="02040503050406030204" charset="0"/>
                      </a:rPr>
                      <m:t>𝑘𝐸</m:t>
                    </m:r>
                    <m:r>
                      <a:rPr lang="en-US" altLang="zh-CN" sz="2400" i="1">
                        <a:latin typeface="Cambria Math" panose="02040503050406030204" charset="0"/>
                        <a:ea typeface="宋体" panose="02010600030101010101" pitchFamily="2" charset="-122"/>
                        <a:cs typeface="Cambria Math" panose="02040503050406030204" charset="0"/>
                      </a:rPr>
                      <m:t>[</m:t>
                    </m:r>
                    <m:r>
                      <a:rPr lang="en-US" altLang="zh-CN" sz="2400" i="1">
                        <a:latin typeface="Cambria Math" panose="02040503050406030204" charset="0"/>
                        <a:ea typeface="宋体" panose="02010600030101010101" pitchFamily="2" charset="-122"/>
                        <a:cs typeface="Cambria Math" panose="02040503050406030204" charset="0"/>
                      </a:rPr>
                      <m:t>𝑋</m:t>
                    </m:r>
                    <m:r>
                      <a:rPr lang="en-US" altLang="zh-CN" sz="2400" i="1">
                        <a:latin typeface="Cambria Math" panose="02040503050406030204" charset="0"/>
                        <a:ea typeface="宋体" panose="02010600030101010101" pitchFamily="2" charset="-122"/>
                        <a:cs typeface="Cambria Math" panose="02040503050406030204" charset="0"/>
                      </a:rPr>
                      <m:t>]</m:t>
                    </m:r>
                    <m:r>
                      <a:rPr lang="en-US" altLang="zh-CN" sz="2400" i="1">
                        <a:latin typeface="Cambria Math" panose="02040503050406030204" charset="0"/>
                        <a:ea typeface="宋体" panose="02010600030101010101" pitchFamily="2" charset="-122"/>
                        <a:cs typeface="Cambria Math" panose="02040503050406030204" charset="0"/>
                      </a:rPr>
                      <m:t>)≤</m:t>
                    </m:r>
                    <m:f>
                      <m:fPr>
                        <m:ctrlPr>
                          <a:rPr lang="en-US" altLang="zh-CN" sz="2400" i="1">
                            <a:latin typeface="Cambria Math" panose="02040503050406030204" charset="0"/>
                            <a:ea typeface="宋体" panose="02010600030101010101" pitchFamily="2" charset="-122"/>
                            <a:cs typeface="Cambria Math" panose="02040503050406030204" charset="0"/>
                          </a:rPr>
                        </m:ctrlPr>
                      </m:fPr>
                      <m:num>
                        <m:r>
                          <a:rPr lang="en-US" altLang="zh-CN" sz="2400" i="1">
                            <a:latin typeface="Cambria Math" panose="02040503050406030204" charset="0"/>
                            <a:ea typeface="宋体" panose="02010600030101010101" pitchFamily="2" charset="-122"/>
                            <a:cs typeface="Cambria Math" panose="02040503050406030204" charset="0"/>
                          </a:rPr>
                          <m:t>1</m:t>
                        </m:r>
                      </m:num>
                      <m:den>
                        <m:r>
                          <a:rPr lang="en-US" altLang="zh-CN" sz="2400" i="1">
                            <a:latin typeface="Cambria Math" panose="02040503050406030204" charset="0"/>
                            <a:ea typeface="宋体" panose="02010600030101010101" pitchFamily="2" charset="-122"/>
                            <a:cs typeface="Cambria Math" panose="02040503050406030204" charset="0"/>
                          </a:rPr>
                          <m:t>𝑘</m:t>
                        </m:r>
                      </m:den>
                    </m:f>
                  </m:oMath>
                </a14:m>
                <a:endParaRPr lang="en-US" altLang="zh-CN" sz="2400">
                  <a:latin typeface="Cambria Math" panose="02040503050406030204" charset="0"/>
                  <a:ea typeface="宋体" panose="02010600030101010101" pitchFamily="2" charset="-122"/>
                  <a:cs typeface="Cambria Math" panose="02040503050406030204" charset="0"/>
                </a:endParaRPr>
              </a:p>
              <a:p>
                <a:pPr marL="1257300" lvl="2" indent="-342900" fontAlgn="auto">
                  <a:lnSpc>
                    <a:spcPct val="120000"/>
                  </a:lnSpc>
                  <a:buSzPct val="75000"/>
                  <a:buFont typeface="Wingdings" panose="05000000000000000000" charset="0"/>
                  <a:buChar char="l"/>
                </a:pPr>
                <a:r>
                  <a:rPr lang="en-US" altLang="zh-CN" sz="2400">
                    <a:latin typeface="Cambria Math" panose="02040503050406030204" charset="0"/>
                    <a:ea typeface="宋体" panose="02010600030101010101" pitchFamily="2" charset="-122"/>
                    <a:cs typeface="Cambria Math" panose="02040503050406030204" charset="0"/>
                  </a:rPr>
                  <a:t>(3)</a:t>
                </a:r>
                <a14:m>
                  <m:oMath xmlns:m="http://schemas.openxmlformats.org/officeDocument/2006/math">
                    <m:r>
                      <a:rPr lang="en-US" altLang="zh-CN" sz="2400" i="1">
                        <a:latin typeface="Cambria Math" panose="02040503050406030204" charset="0"/>
                        <a:ea typeface="宋体" panose="02010600030101010101" pitchFamily="2" charset="-122"/>
                        <a:cs typeface="Cambria Math" panose="02040503050406030204" charset="0"/>
                      </a:rPr>
                      <m:t>𝐸</m:t>
                    </m:r>
                    <m:r>
                      <a:rPr lang="en-US" altLang="zh-CN" sz="2400" i="1">
                        <a:latin typeface="Cambria Math" panose="02040503050406030204" charset="0"/>
                        <a:ea typeface="宋体" panose="02010600030101010101" pitchFamily="2" charset="-122"/>
                        <a:cs typeface="Cambria Math" panose="02040503050406030204" charset="0"/>
                      </a:rPr>
                      <m:t>[|</m:t>
                    </m:r>
                    <m:r>
                      <a:rPr lang="en-US" altLang="zh-CN" sz="2400" i="1">
                        <a:latin typeface="Cambria Math" panose="02040503050406030204" charset="0"/>
                        <a:ea typeface="宋体" panose="02010600030101010101" pitchFamily="2" charset="-122"/>
                        <a:cs typeface="Cambria Math" panose="02040503050406030204" charset="0"/>
                      </a:rPr>
                      <m:t>𝑋</m:t>
                    </m:r>
                    <m:r>
                      <a:rPr lang="en-US" altLang="zh-CN" sz="2400" i="1">
                        <a:latin typeface="Cambria Math" panose="02040503050406030204" charset="0"/>
                        <a:ea typeface="宋体" panose="02010600030101010101" pitchFamily="2" charset="-122"/>
                        <a:cs typeface="Cambria Math" panose="02040503050406030204" charset="0"/>
                      </a:rPr>
                      <m:t>−</m:t>
                    </m:r>
                    <m:r>
                      <a:rPr lang="en-US" altLang="zh-CN" sz="2400" i="1">
                        <a:latin typeface="Cambria Math" panose="02040503050406030204" charset="0"/>
                        <a:ea typeface="宋体" panose="02010600030101010101" pitchFamily="2" charset="-122"/>
                        <a:cs typeface="Cambria Math" panose="02040503050406030204" charset="0"/>
                      </a:rPr>
                      <m:t>𝐸</m:t>
                    </m:r>
                    <m:r>
                      <a:rPr lang="en-US" altLang="zh-CN" sz="2400" i="1">
                        <a:latin typeface="Cambria Math" panose="02040503050406030204" charset="0"/>
                        <a:ea typeface="宋体" panose="02010600030101010101" pitchFamily="2" charset="-122"/>
                        <a:cs typeface="Cambria Math" panose="02040503050406030204" charset="0"/>
                      </a:rPr>
                      <m:t>[</m:t>
                    </m:r>
                    <m:r>
                      <a:rPr lang="en-US" altLang="zh-CN" sz="2400" i="1">
                        <a:latin typeface="Cambria Math" panose="02040503050406030204" charset="0"/>
                        <a:ea typeface="宋体" panose="02010600030101010101" pitchFamily="2" charset="-122"/>
                        <a:cs typeface="Cambria Math" panose="02040503050406030204" charset="0"/>
                      </a:rPr>
                      <m:t>𝑋</m:t>
                    </m:r>
                    <m:r>
                      <a:rPr lang="en-US" altLang="zh-CN" sz="2400" i="1">
                        <a:latin typeface="Cambria Math" panose="02040503050406030204" charset="0"/>
                        <a:ea typeface="宋体" panose="02010600030101010101" pitchFamily="2" charset="-122"/>
                        <a:cs typeface="Cambria Math" panose="02040503050406030204" charset="0"/>
                      </a:rPr>
                      <m:t>]|</m:t>
                    </m:r>
                    <m:r>
                      <a:rPr lang="en-US" altLang="zh-CN" sz="2400" i="1">
                        <a:latin typeface="Cambria Math" panose="02040503050406030204" charset="0"/>
                        <a:ea typeface="宋体" panose="02010600030101010101" pitchFamily="2" charset="-122"/>
                        <a:cs typeface="Cambria Math" panose="02040503050406030204" charset="0"/>
                      </a:rPr>
                      <m:t>≥</m:t>
                    </m:r>
                    <m:r>
                      <a:rPr lang="en-US" altLang="zh-CN" sz="2400" i="1">
                        <a:latin typeface="Cambria Math" panose="02040503050406030204" charset="0"/>
                        <a:ea typeface="宋体" panose="02010600030101010101" pitchFamily="2" charset="-122"/>
                        <a:cs typeface="Cambria Math" panose="02040503050406030204" charset="0"/>
                      </a:rPr>
                      <m:t>𝜎</m:t>
                    </m:r>
                    <m:r>
                      <a:rPr lang="en-US" altLang="zh-CN" sz="2400" i="1">
                        <a:latin typeface="Cambria Math" panose="02040503050406030204" charset="0"/>
                        <a:ea typeface="宋体" panose="02010600030101010101" pitchFamily="2" charset="-122"/>
                        <a:cs typeface="Cambria Math" panose="02040503050406030204" charset="0"/>
                      </a:rPr>
                      <m:t>]</m:t>
                    </m:r>
                    <m:r>
                      <a:rPr lang="en-US" altLang="zh-CN" sz="2400" i="1">
                        <a:latin typeface="Cambria Math" panose="02040503050406030204" charset="0"/>
                        <a:ea typeface="宋体" panose="02010600030101010101" pitchFamily="2" charset="-122"/>
                        <a:cs typeface="Cambria Math" panose="02040503050406030204" charset="0"/>
                      </a:rPr>
                      <m:t>≤</m:t>
                    </m:r>
                    <m:f>
                      <m:fPr>
                        <m:ctrlPr>
                          <a:rPr lang="en-US" altLang="zh-CN" sz="2400" i="1">
                            <a:latin typeface="Cambria Math" panose="02040503050406030204" charset="0"/>
                            <a:ea typeface="宋体" panose="02010600030101010101" pitchFamily="2" charset="-122"/>
                            <a:cs typeface="Cambria Math" panose="02040503050406030204" charset="0"/>
                          </a:rPr>
                        </m:ctrlPr>
                      </m:fPr>
                      <m:num>
                        <m:r>
                          <a:rPr lang="en-US" altLang="zh-CN" sz="2400" i="1">
                            <a:latin typeface="Cambria Math" panose="02040503050406030204" charset="0"/>
                            <a:ea typeface="宋体" panose="02010600030101010101" pitchFamily="2" charset="-122"/>
                            <a:cs typeface="Cambria Math" panose="02040503050406030204" charset="0"/>
                          </a:rPr>
                          <m:t>1</m:t>
                        </m:r>
                      </m:num>
                      <m:den>
                        <m:sSup>
                          <m:sSupPr>
                            <m:ctrlPr>
                              <a:rPr lang="en-US" altLang="zh-CN" sz="2400" i="1">
                                <a:latin typeface="Cambria Math" panose="02040503050406030204" charset="0"/>
                                <a:ea typeface="宋体" panose="02010600030101010101" pitchFamily="2" charset="-122"/>
                                <a:cs typeface="Cambria Math" panose="02040503050406030204" charset="0"/>
                              </a:rPr>
                            </m:ctrlPr>
                          </m:sSupPr>
                          <m:e>
                            <m:r>
                              <a:rPr lang="en-US" altLang="zh-CN" sz="2400" i="1">
                                <a:latin typeface="Cambria Math" panose="02040503050406030204" charset="0"/>
                                <a:ea typeface="宋体" panose="02010600030101010101" pitchFamily="2" charset="-122"/>
                                <a:cs typeface="Cambria Math" panose="02040503050406030204" charset="0"/>
                              </a:rPr>
                              <m:t>𝑘</m:t>
                            </m:r>
                          </m:e>
                          <m:sup>
                            <m:r>
                              <a:rPr lang="en-US" altLang="zh-CN" sz="2400" i="1">
                                <a:latin typeface="Cambria Math" panose="02040503050406030204" charset="0"/>
                                <a:ea typeface="宋体" panose="02010600030101010101" pitchFamily="2" charset="-122"/>
                                <a:cs typeface="Cambria Math" panose="02040503050406030204" charset="0"/>
                              </a:rPr>
                              <m:t>2</m:t>
                            </m:r>
                          </m:sup>
                        </m:sSup>
                      </m:den>
                    </m:f>
                  </m:oMath>
                </a14:m>
                <a:r>
                  <a:rPr lang="en-US" altLang="zh-CN" sz="2400" i="1">
                    <a:latin typeface="Cambria Math" panose="02040503050406030204" charset="0"/>
                    <a:ea typeface="宋体" panose="02010600030101010101" pitchFamily="2" charset="-122"/>
                    <a:cs typeface="Cambria Math" panose="02040503050406030204" charset="0"/>
                  </a:rPr>
                  <a:t>     </a:t>
                </a:r>
                <a:r>
                  <a:rPr lang="zh-CN" altLang="en-US" sz="2400">
                    <a:latin typeface="Cambria Math" panose="02040503050406030204" charset="0"/>
                    <a:ea typeface="宋体" panose="02010600030101010101" pitchFamily="2" charset="-122"/>
                    <a:cs typeface="Cambria Math" panose="02040503050406030204" charset="0"/>
                  </a:rPr>
                  <a:t>称为为切比雪夫不等式，</a:t>
                </a:r>
                <a:r>
                  <a:rPr lang="zh-CN" altLang="en-US" sz="2400">
                    <a:latin typeface="Cambria Math" panose="02040503050406030204" charset="0"/>
                    <a:ea typeface="宋体" panose="02010600030101010101" pitchFamily="2" charset="-122"/>
                    <a:cs typeface="Cambria Math" panose="02040503050406030204" charset="0"/>
                  </a:rPr>
                  <a:t>可由马尔可夫不等式得到</a:t>
                </a:r>
                <a:endParaRPr lang="en-US" altLang="zh-CN" sz="2400" i="1">
                  <a:latin typeface="Cambria Math" panose="02040503050406030204" charset="0"/>
                  <a:ea typeface="宋体" panose="02010600030101010101" pitchFamily="2" charset="-122"/>
                  <a:cs typeface="Cambria Math" panose="02040503050406030204" charset="0"/>
                </a:endParaRPr>
              </a:p>
              <a:p>
                <a:pPr marL="1257300" lvl="2" indent="-342900" fontAlgn="auto">
                  <a:lnSpc>
                    <a:spcPct val="120000"/>
                  </a:lnSpc>
                  <a:buSzPct val="75000"/>
                  <a:buFont typeface="Wingdings" panose="05000000000000000000" charset="0"/>
                  <a:buChar char="l"/>
                </a:pPr>
                <a:endParaRPr lang="zh-CN" altLang="en-US" sz="2400">
                  <a:latin typeface="宋体" panose="02010600030101010101" pitchFamily="2" charset="-122"/>
                  <a:ea typeface="宋体" panose="02010600030101010101" pitchFamily="2" charset="-122"/>
                </a:endParaRPr>
              </a:p>
              <a:p>
                <a:pPr lvl="1" indent="0" fontAlgn="auto">
                  <a:lnSpc>
                    <a:spcPct val="120000"/>
                  </a:lnSpc>
                  <a:buSzPct val="75000"/>
                  <a:buFont typeface="Wingdings" panose="05000000000000000000" charset="0"/>
                  <a:buNone/>
                </a:pPr>
                <a:endParaRPr lang="zh-CN" altLang="en-US" sz="2400">
                  <a:latin typeface="Cambria Math" panose="02040503050406030204" charset="0"/>
                  <a:ea typeface="宋体" panose="02010600030101010101" pitchFamily="2" charset="-122"/>
                  <a:cs typeface="Cambria Math" panose="02040503050406030204" charset="0"/>
                </a:endParaRPr>
              </a:p>
            </p:txBody>
          </p:sp>
        </mc:Choice>
        <mc:Fallback>
          <p:sp>
            <p:nvSpPr>
              <p:cNvPr id="9" name="文本框 8"/>
              <p:cNvSpPr txBox="1">
                <a:spLocks noRot="1" noChangeAspect="1" noMove="1" noResize="1" noEditPoints="1" noAdjustHandles="1" noChangeArrowheads="1" noChangeShapeType="1" noTextEdit="1"/>
              </p:cNvSpPr>
              <p:nvPr/>
            </p:nvSpPr>
            <p:spPr>
              <a:xfrm>
                <a:off x="793750" y="1410970"/>
                <a:ext cx="10560050" cy="4702810"/>
              </a:xfrm>
              <a:prstGeom prst="rect">
                <a:avLst/>
              </a:prstGeom>
              <a:blipFill rotWithShape="1">
                <a:blip r:embed="rId2"/>
                <a:stretch>
                  <a:fillRect b="-25223"/>
                </a:stretch>
              </a:blipFill>
            </p:spPr>
            <p:txBody>
              <a:bodyPr/>
              <a:lstStyle/>
              <a:p>
                <a:r>
                  <a:rPr lang="zh-CN" altLang="en-US">
                    <a:noFill/>
                  </a:rPr>
                  <a:t> </a:t>
                </a:r>
              </a:p>
            </p:txBody>
          </p:sp>
        </mc:Fallback>
      </mc:AlternateContent>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矩形 37"/>
          <p:cNvSpPr/>
          <p:nvPr/>
        </p:nvSpPr>
        <p:spPr>
          <a:xfrm>
            <a:off x="6836194" y="6780865"/>
            <a:ext cx="5381839" cy="97126"/>
          </a:xfrm>
          <a:prstGeom prst="rect">
            <a:avLst/>
          </a:prstGeom>
          <a:solidFill>
            <a:srgbClr val="9A00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Light" panose="020B0300000000000000" pitchFamily="34" charset="-122"/>
              <a:ea typeface="思源黑体 CN Light" panose="020B0300000000000000" pitchFamily="34" charset="-122"/>
            </a:endParaRPr>
          </a:p>
        </p:txBody>
      </p:sp>
      <p:grpSp>
        <p:nvGrpSpPr>
          <p:cNvPr id="62" name="组合 61"/>
          <p:cNvGrpSpPr/>
          <p:nvPr/>
        </p:nvGrpSpPr>
        <p:grpSpPr>
          <a:xfrm>
            <a:off x="1033481" y="2487017"/>
            <a:ext cx="10194719" cy="2498150"/>
            <a:chOff x="1209755" y="4179558"/>
            <a:chExt cx="10194719" cy="2498150"/>
          </a:xfrm>
        </p:grpSpPr>
        <p:sp>
          <p:nvSpPr>
            <p:cNvPr id="63" name="文本框 62"/>
            <p:cNvSpPr txBox="1"/>
            <p:nvPr/>
          </p:nvSpPr>
          <p:spPr>
            <a:xfrm>
              <a:off x="1525143" y="4179558"/>
              <a:ext cx="1466850" cy="1445260"/>
            </a:xfrm>
            <a:prstGeom prst="rect">
              <a:avLst/>
            </a:prstGeom>
            <a:noFill/>
          </p:spPr>
          <p:txBody>
            <a:bodyPr wrap="none" rtlCol="0">
              <a:spAutoFit/>
            </a:bodyPr>
            <a:lstStyle/>
            <a:p>
              <a:r>
                <a:rPr lang="en-US" altLang="zh-CN" sz="8800" b="1" dirty="0">
                  <a:latin typeface="方正粗黑宋简体" panose="02000000000000000000" pitchFamily="2" charset="-122"/>
                  <a:ea typeface="方正粗黑宋简体" panose="02000000000000000000" pitchFamily="2" charset="-122"/>
                  <a:cs typeface="字魂105号-简雅黑" panose="00000500000000000000" pitchFamily="2" charset="-122"/>
                </a:rPr>
                <a:t>02</a:t>
              </a:r>
              <a:endParaRPr lang="zh-CN" altLang="en-US" sz="8800" b="1" dirty="0">
                <a:latin typeface="方正粗黑宋简体" panose="02000000000000000000" pitchFamily="2" charset="-122"/>
                <a:ea typeface="方正粗黑宋简体" panose="02000000000000000000" pitchFamily="2" charset="-122"/>
                <a:cs typeface="字魂105号-简雅黑" panose="00000500000000000000" pitchFamily="2" charset="-122"/>
              </a:endParaRPr>
            </a:p>
          </p:txBody>
        </p:sp>
        <p:sp>
          <p:nvSpPr>
            <p:cNvPr id="64" name="文本框 63"/>
            <p:cNvSpPr txBox="1"/>
            <p:nvPr/>
          </p:nvSpPr>
          <p:spPr>
            <a:xfrm>
              <a:off x="1525144" y="5355638"/>
              <a:ext cx="9879330" cy="1322070"/>
            </a:xfrm>
            <a:prstGeom prst="rect">
              <a:avLst/>
            </a:prstGeom>
            <a:noFill/>
          </p:spPr>
          <p:txBody>
            <a:bodyPr wrap="none" rtlCol="0">
              <a:spAutoFit/>
            </a:bodyPr>
            <a:lstStyle/>
            <a:p>
              <a:pPr algn="l"/>
              <a:r>
                <a:rPr lang="zh-CN" altLang="en-US" sz="4000" dirty="0">
                  <a:latin typeface="FZShengShiKaiShuS-EB-GB" panose="02000000000000000000" pitchFamily="2" charset="-122"/>
                  <a:ea typeface="FZShengShiKaiShuS-EB-GB" panose="02000000000000000000" pitchFamily="2" charset="-122"/>
                </a:rPr>
                <a:t>随机快速排序算法、随机选择算法、</a:t>
              </a:r>
              <a:endParaRPr lang="zh-CN" altLang="en-US" sz="4000" dirty="0">
                <a:latin typeface="FZShengShiKaiShuS-EB-GB" panose="02000000000000000000" pitchFamily="2" charset="-122"/>
                <a:ea typeface="FZShengShiKaiShuS-EB-GB" panose="02000000000000000000" pitchFamily="2" charset="-122"/>
              </a:endParaRPr>
            </a:p>
            <a:p>
              <a:pPr algn="l"/>
              <a:r>
                <a:rPr lang="en-US" altLang="zh-CN" sz="4000" dirty="0">
                  <a:latin typeface="FZShengShiKaiShuS-EB-GB" panose="02000000000000000000" pitchFamily="2" charset="-122"/>
                  <a:ea typeface="FZShengShiKaiShuS-EB-GB" panose="02000000000000000000" pitchFamily="2" charset="-122"/>
                </a:rPr>
                <a:t>n</a:t>
              </a:r>
              <a:r>
                <a:rPr lang="zh-CN" altLang="en-US" sz="4000" dirty="0">
                  <a:latin typeface="FZShengShiKaiShuS-EB-GB" panose="02000000000000000000" pitchFamily="2" charset="-122"/>
                  <a:ea typeface="FZShengShiKaiShuS-EB-GB" panose="02000000000000000000" pitchFamily="2" charset="-122"/>
                </a:rPr>
                <a:t>皇后随机</a:t>
              </a:r>
              <a:r>
                <a:rPr lang="zh-CN" altLang="en-US" sz="4000" dirty="0">
                  <a:latin typeface="FZShengShiKaiShuS-EB-GB" panose="02000000000000000000" pitchFamily="2" charset="-122"/>
                  <a:ea typeface="FZShengShiKaiShuS-EB-GB" panose="02000000000000000000" pitchFamily="2" charset="-122"/>
                </a:rPr>
                <a:t>选择算法</a:t>
              </a:r>
              <a:r>
                <a:rPr lang="en-US" altLang="zh-CN" sz="4000" dirty="0">
                  <a:latin typeface="FZShengShiKaiShuS-EB-GB" panose="02000000000000000000" pitchFamily="2" charset="-122"/>
                  <a:ea typeface="FZShengShiKaiShuS-EB-GB" panose="02000000000000000000" pitchFamily="2" charset="-122"/>
                </a:rPr>
                <a:t>——lasVegas</a:t>
              </a:r>
              <a:r>
                <a:rPr lang="zh-CN" altLang="en-US" sz="4000" dirty="0">
                  <a:latin typeface="FZShengShiKaiShuS-EB-GB" panose="02000000000000000000" pitchFamily="2" charset="-122"/>
                  <a:ea typeface="FZShengShiKaiShuS-EB-GB" panose="02000000000000000000" pitchFamily="2" charset="-122"/>
                </a:rPr>
                <a:t>型</a:t>
              </a:r>
              <a:r>
                <a:rPr lang="zh-CN" altLang="en-US" sz="4000" dirty="0">
                  <a:latin typeface="FZShengShiKaiShuS-EB-GB" panose="02000000000000000000" pitchFamily="2" charset="-122"/>
                  <a:ea typeface="FZShengShiKaiShuS-EB-GB" panose="02000000000000000000" pitchFamily="2" charset="-122"/>
                </a:rPr>
                <a:t>随机算法</a:t>
              </a:r>
              <a:endParaRPr lang="zh-CN" altLang="en-US" sz="4000" dirty="0">
                <a:latin typeface="FZShengShiKaiShuS-EB-GB" panose="02000000000000000000" pitchFamily="2" charset="-122"/>
                <a:ea typeface="FZShengShiKaiShuS-EB-GB" panose="02000000000000000000" pitchFamily="2" charset="-122"/>
              </a:endParaRPr>
            </a:p>
          </p:txBody>
        </p:sp>
        <p:cxnSp>
          <p:nvCxnSpPr>
            <p:cNvPr id="66" name="直接连接符 55"/>
            <p:cNvCxnSpPr/>
            <p:nvPr/>
          </p:nvCxnSpPr>
          <p:spPr>
            <a:xfrm>
              <a:off x="1209755" y="4396902"/>
              <a:ext cx="0" cy="1579587"/>
            </a:xfrm>
            <a:prstGeom prst="line">
              <a:avLst/>
            </a:prstGeom>
            <a:ln w="127000">
              <a:solidFill>
                <a:srgbClr val="9A0001"/>
              </a:solidFill>
            </a:ln>
          </p:spPr>
          <p:style>
            <a:lnRef idx="1">
              <a:schemeClr val="accent1"/>
            </a:lnRef>
            <a:fillRef idx="0">
              <a:schemeClr val="accent1"/>
            </a:fillRef>
            <a:effectRef idx="0">
              <a:schemeClr val="accent1"/>
            </a:effectRef>
            <a:fontRef idx="minor">
              <a:schemeClr val="tx1"/>
            </a:fontRef>
          </p:style>
        </p:cxnSp>
      </p:grpSp>
      <p:grpSp>
        <p:nvGrpSpPr>
          <p:cNvPr id="71" name="组合 70"/>
          <p:cNvGrpSpPr/>
          <p:nvPr/>
        </p:nvGrpSpPr>
        <p:grpSpPr>
          <a:xfrm>
            <a:off x="10254830" y="2772819"/>
            <a:ext cx="1528321" cy="302448"/>
            <a:chOff x="5796136" y="4189567"/>
            <a:chExt cx="1146539" cy="226895"/>
          </a:xfrm>
          <a:solidFill>
            <a:srgbClr val="9A0001"/>
          </a:solidFill>
          <a:effectLst/>
        </p:grpSpPr>
        <p:sp>
          <p:nvSpPr>
            <p:cNvPr id="72" name="流程图: 数据 9"/>
            <p:cNvSpPr/>
            <p:nvPr/>
          </p:nvSpPr>
          <p:spPr>
            <a:xfrm>
              <a:off x="5796136" y="4189567"/>
              <a:ext cx="156946" cy="226895"/>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1" fmla="*/ 0 w 18208"/>
                <a:gd name="connsiteY0-2" fmla="*/ 10042 h 10042"/>
                <a:gd name="connsiteX1-3" fmla="*/ 2000 w 18208"/>
                <a:gd name="connsiteY1-4" fmla="*/ 42 h 10042"/>
                <a:gd name="connsiteX2-5" fmla="*/ 18208 w 18208"/>
                <a:gd name="connsiteY2-6" fmla="*/ 0 h 10042"/>
                <a:gd name="connsiteX3-7" fmla="*/ 8000 w 18208"/>
                <a:gd name="connsiteY3-8" fmla="*/ 10042 h 10042"/>
                <a:gd name="connsiteX4-9" fmla="*/ 0 w 18208"/>
                <a:gd name="connsiteY4-10" fmla="*/ 10042 h 10042"/>
                <a:gd name="connsiteX0-11" fmla="*/ 0 w 18208"/>
                <a:gd name="connsiteY0-12" fmla="*/ 10042 h 10042"/>
                <a:gd name="connsiteX1-13" fmla="*/ 10498 w 18208"/>
                <a:gd name="connsiteY1-14" fmla="*/ 126 h 10042"/>
                <a:gd name="connsiteX2-15" fmla="*/ 18208 w 18208"/>
                <a:gd name="connsiteY2-16" fmla="*/ 0 h 10042"/>
                <a:gd name="connsiteX3-17" fmla="*/ 8000 w 18208"/>
                <a:gd name="connsiteY3-18" fmla="*/ 10042 h 10042"/>
                <a:gd name="connsiteX4-19" fmla="*/ 0 w 18208"/>
                <a:gd name="connsiteY4-20" fmla="*/ 10042 h 1004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8208" h="10042">
                  <a:moveTo>
                    <a:pt x="0" y="10042"/>
                  </a:moveTo>
                  <a:lnTo>
                    <a:pt x="10498" y="126"/>
                  </a:lnTo>
                  <a:lnTo>
                    <a:pt x="18208" y="0"/>
                  </a:lnTo>
                  <a:lnTo>
                    <a:pt x="8000" y="10042"/>
                  </a:lnTo>
                  <a:lnTo>
                    <a:pt x="0" y="10042"/>
                  </a:lnTo>
                  <a:close/>
                </a:path>
              </a:pathLst>
            </a:custGeom>
            <a:grpFill/>
            <a:ln>
              <a:solidFill>
                <a:srgbClr val="9A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prstClr val="white"/>
                </a:solidFill>
              </a:endParaRPr>
            </a:p>
          </p:txBody>
        </p:sp>
        <p:sp>
          <p:nvSpPr>
            <p:cNvPr id="73" name="流程图: 数据 9"/>
            <p:cNvSpPr/>
            <p:nvPr/>
          </p:nvSpPr>
          <p:spPr>
            <a:xfrm>
              <a:off x="5937506" y="4189567"/>
              <a:ext cx="156946" cy="226895"/>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1" fmla="*/ 0 w 18208"/>
                <a:gd name="connsiteY0-2" fmla="*/ 10042 h 10042"/>
                <a:gd name="connsiteX1-3" fmla="*/ 2000 w 18208"/>
                <a:gd name="connsiteY1-4" fmla="*/ 42 h 10042"/>
                <a:gd name="connsiteX2-5" fmla="*/ 18208 w 18208"/>
                <a:gd name="connsiteY2-6" fmla="*/ 0 h 10042"/>
                <a:gd name="connsiteX3-7" fmla="*/ 8000 w 18208"/>
                <a:gd name="connsiteY3-8" fmla="*/ 10042 h 10042"/>
                <a:gd name="connsiteX4-9" fmla="*/ 0 w 18208"/>
                <a:gd name="connsiteY4-10" fmla="*/ 10042 h 10042"/>
                <a:gd name="connsiteX0-11" fmla="*/ 0 w 18208"/>
                <a:gd name="connsiteY0-12" fmla="*/ 10042 h 10042"/>
                <a:gd name="connsiteX1-13" fmla="*/ 10498 w 18208"/>
                <a:gd name="connsiteY1-14" fmla="*/ 126 h 10042"/>
                <a:gd name="connsiteX2-15" fmla="*/ 18208 w 18208"/>
                <a:gd name="connsiteY2-16" fmla="*/ 0 h 10042"/>
                <a:gd name="connsiteX3-17" fmla="*/ 8000 w 18208"/>
                <a:gd name="connsiteY3-18" fmla="*/ 10042 h 10042"/>
                <a:gd name="connsiteX4-19" fmla="*/ 0 w 18208"/>
                <a:gd name="connsiteY4-20" fmla="*/ 10042 h 1004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8208" h="10042">
                  <a:moveTo>
                    <a:pt x="0" y="10042"/>
                  </a:moveTo>
                  <a:lnTo>
                    <a:pt x="10498" y="126"/>
                  </a:lnTo>
                  <a:lnTo>
                    <a:pt x="18208" y="0"/>
                  </a:lnTo>
                  <a:lnTo>
                    <a:pt x="8000" y="10042"/>
                  </a:lnTo>
                  <a:lnTo>
                    <a:pt x="0" y="10042"/>
                  </a:lnTo>
                  <a:close/>
                </a:path>
              </a:pathLst>
            </a:custGeom>
            <a:grpFill/>
            <a:ln>
              <a:solidFill>
                <a:srgbClr val="9A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prstClr val="white"/>
                </a:solidFill>
              </a:endParaRPr>
            </a:p>
          </p:txBody>
        </p:sp>
        <p:sp>
          <p:nvSpPr>
            <p:cNvPr id="74" name="流程图: 数据 9"/>
            <p:cNvSpPr/>
            <p:nvPr/>
          </p:nvSpPr>
          <p:spPr>
            <a:xfrm>
              <a:off x="6078876" y="4189567"/>
              <a:ext cx="156946" cy="226895"/>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1" fmla="*/ 0 w 18208"/>
                <a:gd name="connsiteY0-2" fmla="*/ 10042 h 10042"/>
                <a:gd name="connsiteX1-3" fmla="*/ 2000 w 18208"/>
                <a:gd name="connsiteY1-4" fmla="*/ 42 h 10042"/>
                <a:gd name="connsiteX2-5" fmla="*/ 18208 w 18208"/>
                <a:gd name="connsiteY2-6" fmla="*/ 0 h 10042"/>
                <a:gd name="connsiteX3-7" fmla="*/ 8000 w 18208"/>
                <a:gd name="connsiteY3-8" fmla="*/ 10042 h 10042"/>
                <a:gd name="connsiteX4-9" fmla="*/ 0 w 18208"/>
                <a:gd name="connsiteY4-10" fmla="*/ 10042 h 10042"/>
                <a:gd name="connsiteX0-11" fmla="*/ 0 w 18208"/>
                <a:gd name="connsiteY0-12" fmla="*/ 10042 h 10042"/>
                <a:gd name="connsiteX1-13" fmla="*/ 10498 w 18208"/>
                <a:gd name="connsiteY1-14" fmla="*/ 126 h 10042"/>
                <a:gd name="connsiteX2-15" fmla="*/ 18208 w 18208"/>
                <a:gd name="connsiteY2-16" fmla="*/ 0 h 10042"/>
                <a:gd name="connsiteX3-17" fmla="*/ 8000 w 18208"/>
                <a:gd name="connsiteY3-18" fmla="*/ 10042 h 10042"/>
                <a:gd name="connsiteX4-19" fmla="*/ 0 w 18208"/>
                <a:gd name="connsiteY4-20" fmla="*/ 10042 h 1004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8208" h="10042">
                  <a:moveTo>
                    <a:pt x="0" y="10042"/>
                  </a:moveTo>
                  <a:lnTo>
                    <a:pt x="10498" y="126"/>
                  </a:lnTo>
                  <a:lnTo>
                    <a:pt x="18208" y="0"/>
                  </a:lnTo>
                  <a:lnTo>
                    <a:pt x="8000" y="10042"/>
                  </a:lnTo>
                  <a:lnTo>
                    <a:pt x="0" y="10042"/>
                  </a:lnTo>
                  <a:close/>
                </a:path>
              </a:pathLst>
            </a:custGeom>
            <a:grpFill/>
            <a:ln>
              <a:solidFill>
                <a:srgbClr val="9A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prstClr val="white"/>
                </a:solidFill>
              </a:endParaRPr>
            </a:p>
          </p:txBody>
        </p:sp>
        <p:sp>
          <p:nvSpPr>
            <p:cNvPr id="75" name="流程图: 数据 9"/>
            <p:cNvSpPr/>
            <p:nvPr/>
          </p:nvSpPr>
          <p:spPr>
            <a:xfrm>
              <a:off x="6220246" y="4189567"/>
              <a:ext cx="156946" cy="226895"/>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1" fmla="*/ 0 w 18208"/>
                <a:gd name="connsiteY0-2" fmla="*/ 10042 h 10042"/>
                <a:gd name="connsiteX1-3" fmla="*/ 2000 w 18208"/>
                <a:gd name="connsiteY1-4" fmla="*/ 42 h 10042"/>
                <a:gd name="connsiteX2-5" fmla="*/ 18208 w 18208"/>
                <a:gd name="connsiteY2-6" fmla="*/ 0 h 10042"/>
                <a:gd name="connsiteX3-7" fmla="*/ 8000 w 18208"/>
                <a:gd name="connsiteY3-8" fmla="*/ 10042 h 10042"/>
                <a:gd name="connsiteX4-9" fmla="*/ 0 w 18208"/>
                <a:gd name="connsiteY4-10" fmla="*/ 10042 h 10042"/>
                <a:gd name="connsiteX0-11" fmla="*/ 0 w 18208"/>
                <a:gd name="connsiteY0-12" fmla="*/ 10042 h 10042"/>
                <a:gd name="connsiteX1-13" fmla="*/ 10498 w 18208"/>
                <a:gd name="connsiteY1-14" fmla="*/ 126 h 10042"/>
                <a:gd name="connsiteX2-15" fmla="*/ 18208 w 18208"/>
                <a:gd name="connsiteY2-16" fmla="*/ 0 h 10042"/>
                <a:gd name="connsiteX3-17" fmla="*/ 8000 w 18208"/>
                <a:gd name="connsiteY3-18" fmla="*/ 10042 h 10042"/>
                <a:gd name="connsiteX4-19" fmla="*/ 0 w 18208"/>
                <a:gd name="connsiteY4-20" fmla="*/ 10042 h 1004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8208" h="10042">
                  <a:moveTo>
                    <a:pt x="0" y="10042"/>
                  </a:moveTo>
                  <a:lnTo>
                    <a:pt x="10498" y="126"/>
                  </a:lnTo>
                  <a:lnTo>
                    <a:pt x="18208" y="0"/>
                  </a:lnTo>
                  <a:lnTo>
                    <a:pt x="8000" y="10042"/>
                  </a:lnTo>
                  <a:lnTo>
                    <a:pt x="0" y="10042"/>
                  </a:lnTo>
                  <a:close/>
                </a:path>
              </a:pathLst>
            </a:custGeom>
            <a:grpFill/>
            <a:ln>
              <a:solidFill>
                <a:srgbClr val="9A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dirty="0">
                <a:solidFill>
                  <a:prstClr val="white"/>
                </a:solidFill>
              </a:endParaRPr>
            </a:p>
          </p:txBody>
        </p:sp>
        <p:sp>
          <p:nvSpPr>
            <p:cNvPr id="76" name="流程图: 数据 9"/>
            <p:cNvSpPr/>
            <p:nvPr/>
          </p:nvSpPr>
          <p:spPr>
            <a:xfrm>
              <a:off x="6361616" y="4189567"/>
              <a:ext cx="156946" cy="226895"/>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1" fmla="*/ 0 w 18208"/>
                <a:gd name="connsiteY0-2" fmla="*/ 10042 h 10042"/>
                <a:gd name="connsiteX1-3" fmla="*/ 2000 w 18208"/>
                <a:gd name="connsiteY1-4" fmla="*/ 42 h 10042"/>
                <a:gd name="connsiteX2-5" fmla="*/ 18208 w 18208"/>
                <a:gd name="connsiteY2-6" fmla="*/ 0 h 10042"/>
                <a:gd name="connsiteX3-7" fmla="*/ 8000 w 18208"/>
                <a:gd name="connsiteY3-8" fmla="*/ 10042 h 10042"/>
                <a:gd name="connsiteX4-9" fmla="*/ 0 w 18208"/>
                <a:gd name="connsiteY4-10" fmla="*/ 10042 h 10042"/>
                <a:gd name="connsiteX0-11" fmla="*/ 0 w 18208"/>
                <a:gd name="connsiteY0-12" fmla="*/ 10042 h 10042"/>
                <a:gd name="connsiteX1-13" fmla="*/ 10498 w 18208"/>
                <a:gd name="connsiteY1-14" fmla="*/ 126 h 10042"/>
                <a:gd name="connsiteX2-15" fmla="*/ 18208 w 18208"/>
                <a:gd name="connsiteY2-16" fmla="*/ 0 h 10042"/>
                <a:gd name="connsiteX3-17" fmla="*/ 8000 w 18208"/>
                <a:gd name="connsiteY3-18" fmla="*/ 10042 h 10042"/>
                <a:gd name="connsiteX4-19" fmla="*/ 0 w 18208"/>
                <a:gd name="connsiteY4-20" fmla="*/ 10042 h 1004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8208" h="10042">
                  <a:moveTo>
                    <a:pt x="0" y="10042"/>
                  </a:moveTo>
                  <a:lnTo>
                    <a:pt x="10498" y="126"/>
                  </a:lnTo>
                  <a:lnTo>
                    <a:pt x="18208" y="0"/>
                  </a:lnTo>
                  <a:lnTo>
                    <a:pt x="8000" y="10042"/>
                  </a:lnTo>
                  <a:lnTo>
                    <a:pt x="0" y="10042"/>
                  </a:lnTo>
                  <a:close/>
                </a:path>
              </a:pathLst>
            </a:custGeom>
            <a:grpFill/>
            <a:ln>
              <a:solidFill>
                <a:srgbClr val="9A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prstClr val="white"/>
                </a:solidFill>
              </a:endParaRPr>
            </a:p>
          </p:txBody>
        </p:sp>
        <p:sp>
          <p:nvSpPr>
            <p:cNvPr id="77" name="流程图: 数据 9"/>
            <p:cNvSpPr/>
            <p:nvPr/>
          </p:nvSpPr>
          <p:spPr>
            <a:xfrm>
              <a:off x="6502986" y="4189567"/>
              <a:ext cx="156946" cy="226895"/>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1" fmla="*/ 0 w 18208"/>
                <a:gd name="connsiteY0-2" fmla="*/ 10042 h 10042"/>
                <a:gd name="connsiteX1-3" fmla="*/ 2000 w 18208"/>
                <a:gd name="connsiteY1-4" fmla="*/ 42 h 10042"/>
                <a:gd name="connsiteX2-5" fmla="*/ 18208 w 18208"/>
                <a:gd name="connsiteY2-6" fmla="*/ 0 h 10042"/>
                <a:gd name="connsiteX3-7" fmla="*/ 8000 w 18208"/>
                <a:gd name="connsiteY3-8" fmla="*/ 10042 h 10042"/>
                <a:gd name="connsiteX4-9" fmla="*/ 0 w 18208"/>
                <a:gd name="connsiteY4-10" fmla="*/ 10042 h 10042"/>
                <a:gd name="connsiteX0-11" fmla="*/ 0 w 18208"/>
                <a:gd name="connsiteY0-12" fmla="*/ 10042 h 10042"/>
                <a:gd name="connsiteX1-13" fmla="*/ 10498 w 18208"/>
                <a:gd name="connsiteY1-14" fmla="*/ 126 h 10042"/>
                <a:gd name="connsiteX2-15" fmla="*/ 18208 w 18208"/>
                <a:gd name="connsiteY2-16" fmla="*/ 0 h 10042"/>
                <a:gd name="connsiteX3-17" fmla="*/ 8000 w 18208"/>
                <a:gd name="connsiteY3-18" fmla="*/ 10042 h 10042"/>
                <a:gd name="connsiteX4-19" fmla="*/ 0 w 18208"/>
                <a:gd name="connsiteY4-20" fmla="*/ 10042 h 1004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8208" h="10042">
                  <a:moveTo>
                    <a:pt x="0" y="10042"/>
                  </a:moveTo>
                  <a:lnTo>
                    <a:pt x="10498" y="126"/>
                  </a:lnTo>
                  <a:lnTo>
                    <a:pt x="18208" y="0"/>
                  </a:lnTo>
                  <a:lnTo>
                    <a:pt x="8000" y="10042"/>
                  </a:lnTo>
                  <a:lnTo>
                    <a:pt x="0" y="10042"/>
                  </a:lnTo>
                  <a:close/>
                </a:path>
              </a:pathLst>
            </a:custGeom>
            <a:grpFill/>
            <a:ln>
              <a:solidFill>
                <a:srgbClr val="9A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prstClr val="white"/>
                </a:solidFill>
              </a:endParaRPr>
            </a:p>
          </p:txBody>
        </p:sp>
        <p:sp>
          <p:nvSpPr>
            <p:cNvPr id="78" name="流程图: 数据 9"/>
            <p:cNvSpPr/>
            <p:nvPr/>
          </p:nvSpPr>
          <p:spPr>
            <a:xfrm>
              <a:off x="6644356" y="4189567"/>
              <a:ext cx="156946" cy="226895"/>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1" fmla="*/ 0 w 18208"/>
                <a:gd name="connsiteY0-2" fmla="*/ 10042 h 10042"/>
                <a:gd name="connsiteX1-3" fmla="*/ 2000 w 18208"/>
                <a:gd name="connsiteY1-4" fmla="*/ 42 h 10042"/>
                <a:gd name="connsiteX2-5" fmla="*/ 18208 w 18208"/>
                <a:gd name="connsiteY2-6" fmla="*/ 0 h 10042"/>
                <a:gd name="connsiteX3-7" fmla="*/ 8000 w 18208"/>
                <a:gd name="connsiteY3-8" fmla="*/ 10042 h 10042"/>
                <a:gd name="connsiteX4-9" fmla="*/ 0 w 18208"/>
                <a:gd name="connsiteY4-10" fmla="*/ 10042 h 10042"/>
                <a:gd name="connsiteX0-11" fmla="*/ 0 w 18208"/>
                <a:gd name="connsiteY0-12" fmla="*/ 10042 h 10042"/>
                <a:gd name="connsiteX1-13" fmla="*/ 10498 w 18208"/>
                <a:gd name="connsiteY1-14" fmla="*/ 126 h 10042"/>
                <a:gd name="connsiteX2-15" fmla="*/ 18208 w 18208"/>
                <a:gd name="connsiteY2-16" fmla="*/ 0 h 10042"/>
                <a:gd name="connsiteX3-17" fmla="*/ 8000 w 18208"/>
                <a:gd name="connsiteY3-18" fmla="*/ 10042 h 10042"/>
                <a:gd name="connsiteX4-19" fmla="*/ 0 w 18208"/>
                <a:gd name="connsiteY4-20" fmla="*/ 10042 h 1004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8208" h="10042">
                  <a:moveTo>
                    <a:pt x="0" y="10042"/>
                  </a:moveTo>
                  <a:lnTo>
                    <a:pt x="10498" y="126"/>
                  </a:lnTo>
                  <a:lnTo>
                    <a:pt x="18208" y="0"/>
                  </a:lnTo>
                  <a:lnTo>
                    <a:pt x="8000" y="10042"/>
                  </a:lnTo>
                  <a:lnTo>
                    <a:pt x="0" y="10042"/>
                  </a:lnTo>
                  <a:close/>
                </a:path>
              </a:pathLst>
            </a:custGeom>
            <a:grpFill/>
            <a:ln>
              <a:solidFill>
                <a:srgbClr val="9A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prstClr val="white"/>
                </a:solidFill>
              </a:endParaRPr>
            </a:p>
          </p:txBody>
        </p:sp>
        <p:sp>
          <p:nvSpPr>
            <p:cNvPr id="79" name="流程图: 数据 9"/>
            <p:cNvSpPr/>
            <p:nvPr/>
          </p:nvSpPr>
          <p:spPr>
            <a:xfrm>
              <a:off x="6785729" y="4189567"/>
              <a:ext cx="156946" cy="226895"/>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1" fmla="*/ 0 w 18208"/>
                <a:gd name="connsiteY0-2" fmla="*/ 10042 h 10042"/>
                <a:gd name="connsiteX1-3" fmla="*/ 2000 w 18208"/>
                <a:gd name="connsiteY1-4" fmla="*/ 42 h 10042"/>
                <a:gd name="connsiteX2-5" fmla="*/ 18208 w 18208"/>
                <a:gd name="connsiteY2-6" fmla="*/ 0 h 10042"/>
                <a:gd name="connsiteX3-7" fmla="*/ 8000 w 18208"/>
                <a:gd name="connsiteY3-8" fmla="*/ 10042 h 10042"/>
                <a:gd name="connsiteX4-9" fmla="*/ 0 w 18208"/>
                <a:gd name="connsiteY4-10" fmla="*/ 10042 h 10042"/>
                <a:gd name="connsiteX0-11" fmla="*/ 0 w 18208"/>
                <a:gd name="connsiteY0-12" fmla="*/ 10042 h 10042"/>
                <a:gd name="connsiteX1-13" fmla="*/ 10498 w 18208"/>
                <a:gd name="connsiteY1-14" fmla="*/ 126 h 10042"/>
                <a:gd name="connsiteX2-15" fmla="*/ 18208 w 18208"/>
                <a:gd name="connsiteY2-16" fmla="*/ 0 h 10042"/>
                <a:gd name="connsiteX3-17" fmla="*/ 8000 w 18208"/>
                <a:gd name="connsiteY3-18" fmla="*/ 10042 h 10042"/>
                <a:gd name="connsiteX4-19" fmla="*/ 0 w 18208"/>
                <a:gd name="connsiteY4-20" fmla="*/ 10042 h 1004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8208" h="10042">
                  <a:moveTo>
                    <a:pt x="0" y="10042"/>
                  </a:moveTo>
                  <a:lnTo>
                    <a:pt x="10498" y="126"/>
                  </a:lnTo>
                  <a:lnTo>
                    <a:pt x="18208" y="0"/>
                  </a:lnTo>
                  <a:lnTo>
                    <a:pt x="8000" y="10042"/>
                  </a:lnTo>
                  <a:lnTo>
                    <a:pt x="0" y="10042"/>
                  </a:lnTo>
                  <a:close/>
                </a:path>
              </a:pathLst>
            </a:custGeom>
            <a:grpFill/>
            <a:ln>
              <a:solidFill>
                <a:srgbClr val="9A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prstClr val="white"/>
                </a:solidFill>
              </a:endParaRPr>
            </a:p>
          </p:txBody>
        </p:sp>
      </p:grpSp>
      <p:cxnSp>
        <p:nvCxnSpPr>
          <p:cNvPr id="80" name="直接连接符 92"/>
          <p:cNvCxnSpPr/>
          <p:nvPr/>
        </p:nvCxnSpPr>
        <p:spPr>
          <a:xfrm>
            <a:off x="5313328" y="2924043"/>
            <a:ext cx="4726249" cy="0"/>
          </a:xfrm>
          <a:prstGeom prst="line">
            <a:avLst/>
          </a:prstGeom>
          <a:ln w="38100">
            <a:solidFill>
              <a:srgbClr val="9A0001"/>
            </a:solidFill>
          </a:ln>
          <a:effectLst/>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9911444" y="545564"/>
            <a:ext cx="1836080" cy="512545"/>
          </a:xfrm>
          <a:prstGeom prst="rect">
            <a:avLst/>
          </a:prstGeom>
        </p:spPr>
      </p:pic>
      <p:sp>
        <p:nvSpPr>
          <p:cNvPr id="5" name="灯片编号占位符 4"/>
          <p:cNvSpPr>
            <a:spLocks noGrp="1"/>
          </p:cNvSpPr>
          <p:nvPr>
            <p:ph type="sldNum" sz="quarter" idx="12"/>
          </p:nvPr>
        </p:nvSpPr>
        <p:spPr/>
        <p:txBody>
          <a:bodyPr/>
          <a:lstStyle/>
          <a:p>
            <a:fld id="{3505B016-64E1-4432-88BD-C1FDDF8765EC}"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959485" y="535305"/>
            <a:ext cx="3840480" cy="645160"/>
          </a:xfrm>
          <a:prstGeom prst="rect">
            <a:avLst/>
          </a:prstGeom>
          <a:noFill/>
        </p:spPr>
        <p:txBody>
          <a:bodyPr wrap="none" rtlCol="0">
            <a:spAutoFit/>
          </a:bodyPr>
          <a:lstStyle/>
          <a:p>
            <a:r>
              <a:rPr lang="zh-CN" altLang="en-US" sz="3600" dirty="0">
                <a:latin typeface="方正粗黑宋简体" panose="02000000000000000000" pitchFamily="2" charset="-122"/>
                <a:ea typeface="方正粗黑宋简体" panose="02000000000000000000" pitchFamily="2" charset="-122"/>
                <a:cs typeface="字魂105号-简雅黑" panose="00000500000000000000" pitchFamily="2" charset="-122"/>
              </a:rPr>
              <a:t>随机快速排序</a:t>
            </a:r>
            <a:r>
              <a:rPr lang="zh-CN" altLang="en-US" sz="3600" dirty="0">
                <a:latin typeface="方正粗黑宋简体" panose="02000000000000000000" pitchFamily="2" charset="-122"/>
                <a:ea typeface="方正粗黑宋简体" panose="02000000000000000000" pitchFamily="2" charset="-122"/>
                <a:cs typeface="字魂105号-简雅黑" panose="00000500000000000000" pitchFamily="2" charset="-122"/>
              </a:rPr>
              <a:t>算法</a:t>
            </a:r>
            <a:endParaRPr lang="zh-CN" altLang="en-US" sz="3600" dirty="0">
              <a:latin typeface="方正粗黑宋简体" panose="02000000000000000000" pitchFamily="2" charset="-122"/>
              <a:ea typeface="方正粗黑宋简体" panose="02000000000000000000" pitchFamily="2" charset="-122"/>
              <a:cs typeface="字魂105号-简雅黑" panose="00000500000000000000" pitchFamily="2" charset="-122"/>
            </a:endParaRPr>
          </a:p>
        </p:txBody>
      </p:sp>
      <p:sp>
        <p:nvSpPr>
          <p:cNvPr id="5" name="矩形 4"/>
          <p:cNvSpPr/>
          <p:nvPr/>
        </p:nvSpPr>
        <p:spPr>
          <a:xfrm>
            <a:off x="0" y="462703"/>
            <a:ext cx="794456" cy="738664"/>
          </a:xfrm>
          <a:prstGeom prst="rect">
            <a:avLst/>
          </a:prstGeom>
          <a:solidFill>
            <a:srgbClr val="9A00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67" name="图片 6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9911444" y="545564"/>
            <a:ext cx="1836080" cy="512545"/>
          </a:xfrm>
          <a:prstGeom prst="rect">
            <a:avLst/>
          </a:prstGeom>
        </p:spPr>
      </p:pic>
      <p:sp>
        <p:nvSpPr>
          <p:cNvPr id="18" name="矩形 17"/>
          <p:cNvSpPr/>
          <p:nvPr/>
        </p:nvSpPr>
        <p:spPr>
          <a:xfrm flipV="1">
            <a:off x="7529454" y="6772905"/>
            <a:ext cx="4682001" cy="128741"/>
          </a:xfrm>
          <a:prstGeom prst="rect">
            <a:avLst/>
          </a:prstGeom>
          <a:solidFill>
            <a:srgbClr val="9A00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灯片编号占位符 7"/>
          <p:cNvSpPr>
            <a:spLocks noGrp="1"/>
          </p:cNvSpPr>
          <p:nvPr>
            <p:ph type="sldNum" sz="quarter" idx="12"/>
          </p:nvPr>
        </p:nvSpPr>
        <p:spPr/>
        <p:txBody>
          <a:bodyPr/>
          <a:lstStyle/>
          <a:p>
            <a:fld id="{3505B016-64E1-4432-88BD-C1FDDF8765EC}" type="slidenum">
              <a:rPr lang="zh-CN" altLang="en-US" smtClean="0"/>
            </a:fld>
            <a:endParaRPr lang="zh-CN" altLang="en-US"/>
          </a:p>
        </p:txBody>
      </p:sp>
      <p:sp>
        <p:nvSpPr>
          <p:cNvPr id="9" name="文本框 8"/>
          <p:cNvSpPr txBox="1"/>
          <p:nvPr/>
        </p:nvSpPr>
        <p:spPr>
          <a:xfrm>
            <a:off x="793750" y="1184275"/>
            <a:ext cx="10560050" cy="4702810"/>
          </a:xfrm>
          <a:prstGeom prst="rect">
            <a:avLst/>
          </a:prstGeom>
          <a:noFill/>
        </p:spPr>
        <p:txBody>
          <a:bodyPr wrap="square" rtlCol="0">
            <a:noAutofit/>
          </a:bodyPr>
          <a:p>
            <a:pPr marL="342900" indent="-342900" fontAlgn="auto">
              <a:lnSpc>
                <a:spcPct val="120000"/>
              </a:lnSpc>
              <a:buSzPct val="75000"/>
              <a:buFont typeface="Wingdings" panose="05000000000000000000" charset="0"/>
              <a:buChar char="l"/>
            </a:pPr>
            <a:r>
              <a:rPr lang="zh-CN" altLang="en-US" sz="2400">
                <a:latin typeface="宋体" panose="02010600030101010101" pitchFamily="2" charset="-122"/>
                <a:ea typeface="宋体" panose="02010600030101010101" pitchFamily="2" charset="-122"/>
              </a:rPr>
              <a:t>随机快速</a:t>
            </a:r>
            <a:r>
              <a:rPr lang="zh-CN" altLang="en-US" sz="2400">
                <a:latin typeface="宋体" panose="02010600030101010101" pitchFamily="2" charset="-122"/>
                <a:ea typeface="宋体" panose="02010600030101010101" pitchFamily="2" charset="-122"/>
              </a:rPr>
              <a:t>排序算法：</a:t>
            </a:r>
            <a:endParaRPr lang="zh-CN" altLang="en-US" sz="2400">
              <a:latin typeface="宋体" panose="02010600030101010101" pitchFamily="2" charset="-122"/>
              <a:ea typeface="宋体" panose="02010600030101010101" pitchFamily="2" charset="-122"/>
            </a:endParaRPr>
          </a:p>
          <a:p>
            <a:pPr lvl="2" indent="0" fontAlgn="auto">
              <a:lnSpc>
                <a:spcPct val="120000"/>
              </a:lnSpc>
              <a:buSzPct val="75000"/>
              <a:buNone/>
            </a:pPr>
            <a:r>
              <a:rPr lang="zh-CN" altLang="en-US" sz="2400">
                <a:latin typeface="Cambria Math" panose="02040503050406030204" charset="0"/>
                <a:ea typeface="宋体" panose="02010600030101010101" pitchFamily="2" charset="-122"/>
                <a:cs typeface="Cambria Math" panose="02040503050406030204" charset="0"/>
              </a:rPr>
              <a:t>输入：包含</a:t>
            </a:r>
            <a:r>
              <a:rPr lang="en-US" altLang="zh-CN" sz="2400">
                <a:latin typeface="Cambria Math" panose="02040503050406030204" charset="0"/>
                <a:ea typeface="宋体" panose="02010600030101010101" pitchFamily="2" charset="-122"/>
                <a:cs typeface="Cambria Math" panose="02040503050406030204" charset="0"/>
              </a:rPr>
              <a:t> n </a:t>
            </a:r>
            <a:r>
              <a:rPr lang="zh-CN" altLang="en-US" sz="2400">
                <a:latin typeface="Cambria Math" panose="02040503050406030204" charset="0"/>
                <a:ea typeface="宋体" panose="02010600030101010101" pitchFamily="2" charset="-122"/>
                <a:cs typeface="Cambria Math" panose="02040503050406030204" charset="0"/>
              </a:rPr>
              <a:t>个元素的数组</a:t>
            </a:r>
            <a:endParaRPr lang="zh-CN" altLang="en-US" sz="2400">
              <a:latin typeface="Cambria Math" panose="02040503050406030204" charset="0"/>
              <a:ea typeface="宋体" panose="02010600030101010101" pitchFamily="2" charset="-122"/>
              <a:cs typeface="Cambria Math" panose="02040503050406030204" charset="0"/>
            </a:endParaRPr>
          </a:p>
          <a:p>
            <a:pPr lvl="2" indent="0" fontAlgn="auto">
              <a:lnSpc>
                <a:spcPct val="120000"/>
              </a:lnSpc>
              <a:buSzPct val="75000"/>
              <a:buNone/>
            </a:pPr>
            <a:r>
              <a:rPr lang="zh-CN" altLang="en-US" sz="2400">
                <a:latin typeface="Cambria Math" panose="02040503050406030204" charset="0"/>
                <a:ea typeface="宋体" panose="02010600030101010101" pitchFamily="2" charset="-122"/>
                <a:cs typeface="Cambria Math" panose="02040503050406030204" charset="0"/>
              </a:rPr>
              <a:t>输出：经过排序的</a:t>
            </a:r>
            <a:r>
              <a:rPr lang="en-US" altLang="zh-CN" sz="2400">
                <a:latin typeface="Cambria Math" panose="02040503050406030204" charset="0"/>
                <a:ea typeface="宋体" panose="02010600030101010101" pitchFamily="2" charset="-122"/>
                <a:cs typeface="Cambria Math" panose="02040503050406030204" charset="0"/>
              </a:rPr>
              <a:t> n </a:t>
            </a:r>
            <a:r>
              <a:rPr lang="zh-CN" altLang="en-US" sz="2400">
                <a:latin typeface="Cambria Math" panose="02040503050406030204" charset="0"/>
                <a:ea typeface="宋体" panose="02010600030101010101" pitchFamily="2" charset="-122"/>
                <a:cs typeface="Cambria Math" panose="02040503050406030204" charset="0"/>
              </a:rPr>
              <a:t>个元素的数组</a:t>
            </a:r>
            <a:endParaRPr lang="zh-CN" altLang="en-US" sz="2400">
              <a:latin typeface="Cambria Math" panose="02040503050406030204" charset="0"/>
              <a:ea typeface="宋体" panose="02010600030101010101" pitchFamily="2" charset="-122"/>
              <a:cs typeface="Cambria Math" panose="02040503050406030204" charset="0"/>
            </a:endParaRPr>
          </a:p>
          <a:p>
            <a:pPr lvl="2" indent="0" fontAlgn="auto">
              <a:lnSpc>
                <a:spcPct val="120000"/>
              </a:lnSpc>
              <a:buSzPct val="75000"/>
              <a:buNone/>
            </a:pPr>
            <a:r>
              <a:rPr lang="en-US" altLang="zh-CN" sz="2400">
                <a:latin typeface="Cambria Math" panose="02040503050406030204" charset="0"/>
                <a:ea typeface="宋体" panose="02010600030101010101" pitchFamily="2" charset="-122"/>
                <a:cs typeface="Cambria Math" panose="02040503050406030204" charset="0"/>
              </a:rPr>
              <a:t>1. </a:t>
            </a:r>
            <a:r>
              <a:rPr lang="zh-CN" altLang="en-US" sz="2400">
                <a:latin typeface="Cambria Math" panose="02040503050406030204" charset="0"/>
                <a:ea typeface="宋体" panose="02010600030101010101" pitchFamily="2" charset="-122"/>
                <a:cs typeface="Cambria Math" panose="02040503050406030204" charset="0"/>
              </a:rPr>
              <a:t>若数组包含</a:t>
            </a:r>
            <a:r>
              <a:rPr lang="en-US" altLang="zh-CN" sz="2400">
                <a:latin typeface="Cambria Math" panose="02040503050406030204" charset="0"/>
                <a:ea typeface="宋体" panose="02010600030101010101" pitchFamily="2" charset="-122"/>
                <a:cs typeface="Cambria Math" panose="02040503050406030204" charset="0"/>
              </a:rPr>
              <a:t> 0 </a:t>
            </a:r>
            <a:r>
              <a:rPr lang="zh-CN" altLang="en-US" sz="2400">
                <a:latin typeface="Cambria Math" panose="02040503050406030204" charset="0"/>
                <a:ea typeface="宋体" panose="02010600030101010101" pitchFamily="2" charset="-122"/>
                <a:cs typeface="Cambria Math" panose="02040503050406030204" charset="0"/>
              </a:rPr>
              <a:t>或</a:t>
            </a:r>
            <a:r>
              <a:rPr lang="en-US" altLang="zh-CN" sz="2400">
                <a:latin typeface="Cambria Math" panose="02040503050406030204" charset="0"/>
                <a:ea typeface="宋体" panose="02010600030101010101" pitchFamily="2" charset="-122"/>
                <a:cs typeface="Cambria Math" panose="02040503050406030204" charset="0"/>
              </a:rPr>
              <a:t> 1 </a:t>
            </a:r>
            <a:r>
              <a:rPr lang="zh-CN" altLang="en-US" sz="2400">
                <a:latin typeface="Cambria Math" panose="02040503050406030204" charset="0"/>
                <a:ea typeface="宋体" panose="02010600030101010101" pitchFamily="2" charset="-122"/>
                <a:cs typeface="Cambria Math" panose="02040503050406030204" charset="0"/>
              </a:rPr>
              <a:t>个元素则返回</a:t>
            </a:r>
            <a:endParaRPr lang="zh-CN" altLang="en-US" sz="2400">
              <a:latin typeface="Cambria Math" panose="02040503050406030204" charset="0"/>
              <a:ea typeface="宋体" panose="02010600030101010101" pitchFamily="2" charset="-122"/>
              <a:cs typeface="Cambria Math" panose="02040503050406030204" charset="0"/>
            </a:endParaRPr>
          </a:p>
          <a:p>
            <a:pPr lvl="2" indent="0" fontAlgn="auto">
              <a:lnSpc>
                <a:spcPct val="120000"/>
              </a:lnSpc>
              <a:buSzPct val="75000"/>
              <a:buNone/>
            </a:pPr>
            <a:r>
              <a:rPr lang="en-US" altLang="zh-CN" sz="2400">
                <a:latin typeface="Cambria Math" panose="02040503050406030204" charset="0"/>
                <a:ea typeface="宋体" panose="02010600030101010101" pitchFamily="2" charset="-122"/>
                <a:cs typeface="Cambria Math" panose="02040503050406030204" charset="0"/>
              </a:rPr>
              <a:t>2. </a:t>
            </a:r>
            <a:r>
              <a:rPr lang="zh-CN" altLang="en-US" sz="2400" b="1">
                <a:latin typeface="Cambria Math" panose="02040503050406030204" charset="0"/>
                <a:ea typeface="宋体" panose="02010600030101010101" pitchFamily="2" charset="-122"/>
                <a:cs typeface="Cambria Math" panose="02040503050406030204" charset="0"/>
              </a:rPr>
              <a:t>从数组中随机选择一个元素作为枢轴元素</a:t>
            </a:r>
            <a:endParaRPr lang="zh-CN" altLang="en-US" sz="2400" b="1">
              <a:latin typeface="Cambria Math" panose="02040503050406030204" charset="0"/>
              <a:ea typeface="宋体" panose="02010600030101010101" pitchFamily="2" charset="-122"/>
              <a:cs typeface="Cambria Math" panose="02040503050406030204" charset="0"/>
            </a:endParaRPr>
          </a:p>
          <a:p>
            <a:pPr lvl="2" indent="0" fontAlgn="auto">
              <a:lnSpc>
                <a:spcPct val="120000"/>
              </a:lnSpc>
              <a:buSzPct val="75000"/>
              <a:buNone/>
            </a:pPr>
            <a:r>
              <a:rPr lang="en-US" altLang="zh-CN" sz="2400">
                <a:latin typeface="Cambria Math" panose="02040503050406030204" charset="0"/>
                <a:ea typeface="宋体" panose="02010600030101010101" pitchFamily="2" charset="-122"/>
                <a:cs typeface="Cambria Math" panose="02040503050406030204" charset="0"/>
              </a:rPr>
              <a:t>3. </a:t>
            </a:r>
            <a:r>
              <a:rPr lang="zh-CN" altLang="en-US" sz="2400">
                <a:latin typeface="Cambria Math" panose="02040503050406030204" charset="0"/>
                <a:ea typeface="宋体" panose="02010600030101010101" pitchFamily="2" charset="-122"/>
                <a:cs typeface="Cambria Math" panose="02040503050406030204" charset="0"/>
              </a:rPr>
              <a:t>把数组元素分为三个子数组，并且按照</a:t>
            </a:r>
            <a:r>
              <a:rPr lang="en-US" altLang="zh-CN" sz="2400">
                <a:latin typeface="Cambria Math" panose="02040503050406030204" charset="0"/>
                <a:ea typeface="宋体" panose="02010600030101010101" pitchFamily="2" charset="-122"/>
                <a:cs typeface="Cambria Math" panose="02040503050406030204" charset="0"/>
              </a:rPr>
              <a:t> A, B, C </a:t>
            </a:r>
            <a:r>
              <a:rPr lang="zh-CN" altLang="en-US" sz="2400">
                <a:latin typeface="Cambria Math" panose="02040503050406030204" charset="0"/>
                <a:ea typeface="宋体" panose="02010600030101010101" pitchFamily="2" charset="-122"/>
                <a:cs typeface="Cambria Math" panose="02040503050406030204" charset="0"/>
              </a:rPr>
              <a:t>顺序排列</a:t>
            </a:r>
            <a:endParaRPr lang="zh-CN" altLang="en-US" sz="2400">
              <a:latin typeface="Cambria Math" panose="02040503050406030204" charset="0"/>
              <a:ea typeface="宋体" panose="02010600030101010101" pitchFamily="2" charset="-122"/>
              <a:cs typeface="Cambria Math" panose="02040503050406030204" charset="0"/>
            </a:endParaRPr>
          </a:p>
          <a:p>
            <a:pPr lvl="2" indent="0" fontAlgn="auto">
              <a:lnSpc>
                <a:spcPct val="120000"/>
              </a:lnSpc>
              <a:buSzPct val="75000"/>
              <a:buNone/>
            </a:pPr>
            <a:r>
              <a:rPr lang="en-US" altLang="zh-CN" sz="2400">
                <a:latin typeface="Cambria Math" panose="02040503050406030204" charset="0"/>
                <a:ea typeface="宋体" panose="02010600030101010101" pitchFamily="2" charset="-122"/>
                <a:cs typeface="Cambria Math" panose="02040503050406030204" charset="0"/>
              </a:rPr>
              <a:t>A</a:t>
            </a:r>
            <a:r>
              <a:rPr lang="zh-CN" altLang="en-US" sz="2400">
                <a:latin typeface="Cambria Math" panose="02040503050406030204" charset="0"/>
                <a:ea typeface="宋体" panose="02010600030101010101" pitchFamily="2" charset="-122"/>
                <a:cs typeface="Cambria Math" panose="02040503050406030204" charset="0"/>
              </a:rPr>
              <a:t>：包含比枢轴元素小的元素；</a:t>
            </a:r>
            <a:endParaRPr lang="zh-CN" altLang="en-US" sz="2400">
              <a:latin typeface="Cambria Math" panose="02040503050406030204" charset="0"/>
              <a:ea typeface="宋体" panose="02010600030101010101" pitchFamily="2" charset="-122"/>
              <a:cs typeface="Cambria Math" panose="02040503050406030204" charset="0"/>
            </a:endParaRPr>
          </a:p>
          <a:p>
            <a:pPr lvl="2" indent="0" fontAlgn="auto">
              <a:lnSpc>
                <a:spcPct val="120000"/>
              </a:lnSpc>
              <a:buSzPct val="75000"/>
              <a:buNone/>
            </a:pPr>
            <a:r>
              <a:rPr lang="en-US" altLang="zh-CN" sz="2400">
                <a:latin typeface="Cambria Math" panose="02040503050406030204" charset="0"/>
                <a:ea typeface="宋体" panose="02010600030101010101" pitchFamily="2" charset="-122"/>
                <a:cs typeface="Cambria Math" panose="02040503050406030204" charset="0"/>
              </a:rPr>
              <a:t>B</a:t>
            </a:r>
            <a:r>
              <a:rPr lang="zh-CN" altLang="en-US" sz="2400">
                <a:latin typeface="Cambria Math" panose="02040503050406030204" charset="0"/>
                <a:ea typeface="宋体" panose="02010600030101010101" pitchFamily="2" charset="-122"/>
                <a:cs typeface="Cambria Math" panose="02040503050406030204" charset="0"/>
              </a:rPr>
              <a:t>：包含与枢轴元素相等的元素；</a:t>
            </a:r>
            <a:endParaRPr lang="zh-CN" altLang="en-US" sz="2400">
              <a:latin typeface="Cambria Math" panose="02040503050406030204" charset="0"/>
              <a:ea typeface="宋体" panose="02010600030101010101" pitchFamily="2" charset="-122"/>
              <a:cs typeface="Cambria Math" panose="02040503050406030204" charset="0"/>
            </a:endParaRPr>
          </a:p>
          <a:p>
            <a:pPr lvl="2" indent="0" fontAlgn="auto">
              <a:lnSpc>
                <a:spcPct val="120000"/>
              </a:lnSpc>
              <a:buSzPct val="75000"/>
              <a:buNone/>
            </a:pPr>
            <a:r>
              <a:rPr lang="en-US" altLang="zh-CN" sz="2400">
                <a:latin typeface="Cambria Math" panose="02040503050406030204" charset="0"/>
                <a:ea typeface="宋体" panose="02010600030101010101" pitchFamily="2" charset="-122"/>
                <a:cs typeface="Cambria Math" panose="02040503050406030204" charset="0"/>
              </a:rPr>
              <a:t>C</a:t>
            </a:r>
            <a:r>
              <a:rPr lang="zh-CN" altLang="en-US" sz="2400">
                <a:latin typeface="Cambria Math" panose="02040503050406030204" charset="0"/>
                <a:ea typeface="宋体" panose="02010600030101010101" pitchFamily="2" charset="-122"/>
                <a:cs typeface="Cambria Math" panose="02040503050406030204" charset="0"/>
              </a:rPr>
              <a:t>：包含比枢轴元素大的元素</a:t>
            </a:r>
            <a:r>
              <a:rPr lang="en-US" altLang="zh-CN" sz="2400">
                <a:latin typeface="Cambria Math" panose="02040503050406030204" charset="0"/>
                <a:ea typeface="宋体" panose="02010600030101010101" pitchFamily="2" charset="-122"/>
                <a:cs typeface="Cambria Math" panose="02040503050406030204" charset="0"/>
              </a:rPr>
              <a:t>. </a:t>
            </a:r>
            <a:endParaRPr lang="en-US" altLang="zh-CN" sz="2400">
              <a:latin typeface="Cambria Math" panose="02040503050406030204" charset="0"/>
              <a:ea typeface="宋体" panose="02010600030101010101" pitchFamily="2" charset="-122"/>
              <a:cs typeface="Cambria Math" panose="02040503050406030204" charset="0"/>
            </a:endParaRPr>
          </a:p>
          <a:p>
            <a:pPr lvl="2" indent="0" fontAlgn="auto">
              <a:lnSpc>
                <a:spcPct val="120000"/>
              </a:lnSpc>
              <a:buSzPct val="75000"/>
              <a:buNone/>
            </a:pPr>
            <a:r>
              <a:rPr lang="en-US" altLang="zh-CN" sz="2400">
                <a:latin typeface="Cambria Math" panose="02040503050406030204" charset="0"/>
                <a:ea typeface="宋体" panose="02010600030101010101" pitchFamily="2" charset="-122"/>
                <a:cs typeface="Cambria Math" panose="02040503050406030204" charset="0"/>
              </a:rPr>
              <a:t>4</a:t>
            </a:r>
            <a:r>
              <a:rPr lang="zh-CN" altLang="en-US" sz="2400">
                <a:latin typeface="Cambria Math" panose="02040503050406030204" charset="0"/>
                <a:ea typeface="宋体" panose="02010600030101010101" pitchFamily="2" charset="-122"/>
                <a:cs typeface="Cambria Math" panose="02040503050406030204" charset="0"/>
              </a:rPr>
              <a:t>．对</a:t>
            </a:r>
            <a:r>
              <a:rPr lang="en-US" altLang="zh-CN" sz="2400">
                <a:latin typeface="Cambria Math" panose="02040503050406030204" charset="0"/>
                <a:ea typeface="宋体" panose="02010600030101010101" pitchFamily="2" charset="-122"/>
                <a:cs typeface="Cambria Math" panose="02040503050406030204" charset="0"/>
              </a:rPr>
              <a:t> A </a:t>
            </a:r>
            <a:r>
              <a:rPr lang="zh-CN" altLang="en-US" sz="2400">
                <a:latin typeface="Cambria Math" panose="02040503050406030204" charset="0"/>
                <a:ea typeface="宋体" panose="02010600030101010101" pitchFamily="2" charset="-122"/>
                <a:cs typeface="Cambria Math" panose="02040503050406030204" charset="0"/>
              </a:rPr>
              <a:t>和</a:t>
            </a:r>
            <a:r>
              <a:rPr lang="en-US" altLang="zh-CN" sz="2400">
                <a:latin typeface="Cambria Math" panose="02040503050406030204" charset="0"/>
                <a:ea typeface="宋体" panose="02010600030101010101" pitchFamily="2" charset="-122"/>
                <a:cs typeface="Cambria Math" panose="02040503050406030204" charset="0"/>
              </a:rPr>
              <a:t> C </a:t>
            </a:r>
            <a:r>
              <a:rPr lang="zh-CN" altLang="en-US" sz="2400">
                <a:latin typeface="Cambria Math" panose="02040503050406030204" charset="0"/>
                <a:ea typeface="宋体" panose="02010600030101010101" pitchFamily="2" charset="-122"/>
                <a:cs typeface="Cambria Math" panose="02040503050406030204" charset="0"/>
              </a:rPr>
              <a:t>递归地执行上述步骤</a:t>
            </a:r>
            <a:r>
              <a:rPr lang="en-US" altLang="zh-CN" sz="2400">
                <a:latin typeface="Cambria Math" panose="02040503050406030204" charset="0"/>
                <a:ea typeface="宋体" panose="02010600030101010101" pitchFamily="2" charset="-122"/>
                <a:cs typeface="Cambria Math" panose="02040503050406030204" charset="0"/>
              </a:rPr>
              <a:t>.</a:t>
            </a:r>
            <a:endParaRPr lang="en-US" altLang="zh-CN" sz="2400">
              <a:latin typeface="Cambria Math" panose="02040503050406030204" charset="0"/>
              <a:ea typeface="宋体" panose="02010600030101010101" pitchFamily="2" charset="-122"/>
              <a:cs typeface="Cambria Math" panose="02040503050406030204" charset="0"/>
            </a:endParaRPr>
          </a:p>
          <a:p>
            <a:pPr marL="342900" lvl="0" indent="-342900" fontAlgn="auto">
              <a:lnSpc>
                <a:spcPct val="120000"/>
              </a:lnSpc>
              <a:buSzPct val="75000"/>
              <a:buFont typeface="Wingdings" panose="05000000000000000000" charset="0"/>
              <a:buChar char="l"/>
            </a:pPr>
            <a:r>
              <a:rPr lang="zh-CN" altLang="en-US" sz="2400">
                <a:latin typeface="宋体" panose="02010600030101010101" pitchFamily="2" charset="-122"/>
                <a:ea typeface="宋体" panose="02010600030101010101" pitchFamily="2" charset="-122"/>
              </a:rPr>
              <a:t>普通快排在第</a:t>
            </a:r>
            <a:r>
              <a:rPr lang="en-US" altLang="zh-CN" sz="2400">
                <a:latin typeface="宋体" panose="02010600030101010101" pitchFamily="2" charset="-122"/>
                <a:ea typeface="宋体" panose="02010600030101010101" pitchFamily="2" charset="-122"/>
              </a:rPr>
              <a:t>2</a:t>
            </a:r>
            <a:r>
              <a:rPr lang="zh-CN" altLang="en-US" sz="2400">
                <a:latin typeface="宋体" panose="02010600030101010101" pitchFamily="2" charset="-122"/>
                <a:ea typeface="宋体" panose="02010600030101010101" pitchFamily="2" charset="-122"/>
              </a:rPr>
              <a:t>步采用一种确定性的方法选择枢纽元素，一般选择第一个、最后一个或者中间元素作为枢纽值。随机快速排序在这一步进行随机</a:t>
            </a:r>
            <a:r>
              <a:rPr lang="zh-CN" altLang="en-US" sz="2400">
                <a:latin typeface="宋体" panose="02010600030101010101" pitchFamily="2" charset="-122"/>
                <a:ea typeface="宋体" panose="02010600030101010101" pitchFamily="2" charset="-122"/>
              </a:rPr>
              <a:t>选择</a:t>
            </a:r>
            <a:endParaRPr lang="zh-CN" altLang="en-US" sz="2400">
              <a:latin typeface="宋体" panose="02010600030101010101" pitchFamily="2" charset="-122"/>
              <a:ea typeface="宋体" panose="02010600030101010101" pitchFamily="2" charset="-122"/>
            </a:endParaRPr>
          </a:p>
          <a:p>
            <a:pPr marL="0" lvl="0" indent="0" fontAlgn="auto">
              <a:lnSpc>
                <a:spcPct val="120000"/>
              </a:lnSpc>
              <a:buSzPct val="75000"/>
              <a:buNone/>
            </a:pPr>
            <a:endParaRPr lang="en-US" altLang="zh-CN" sz="2400">
              <a:latin typeface="Cambria Math" panose="02040503050406030204" charset="0"/>
              <a:ea typeface="宋体" panose="02010600030101010101" pitchFamily="2" charset="-122"/>
              <a:cs typeface="Cambria Math" panose="02040503050406030204" charset="0"/>
            </a:endParaRPr>
          </a:p>
          <a:p>
            <a:pPr lvl="1" indent="0" fontAlgn="auto">
              <a:lnSpc>
                <a:spcPct val="120000"/>
              </a:lnSpc>
              <a:buSzPct val="75000"/>
              <a:buFont typeface="Wingdings" panose="05000000000000000000" charset="0"/>
              <a:buNone/>
            </a:pPr>
            <a:endParaRPr lang="zh-CN" altLang="en-US" sz="2400">
              <a:latin typeface="Cambria Math" panose="02040503050406030204" charset="0"/>
              <a:ea typeface="宋体" panose="02010600030101010101" pitchFamily="2" charset="-122"/>
              <a:cs typeface="Cambria Math" panose="02040503050406030204" charset="0"/>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959485" y="535305"/>
            <a:ext cx="3840480" cy="645160"/>
          </a:xfrm>
          <a:prstGeom prst="rect">
            <a:avLst/>
          </a:prstGeom>
          <a:noFill/>
        </p:spPr>
        <p:txBody>
          <a:bodyPr wrap="none" rtlCol="0">
            <a:spAutoFit/>
          </a:bodyPr>
          <a:lstStyle/>
          <a:p>
            <a:r>
              <a:rPr lang="zh-CN" altLang="en-US" sz="3600" dirty="0">
                <a:latin typeface="方正粗黑宋简体" panose="02000000000000000000" pitchFamily="2" charset="-122"/>
                <a:ea typeface="方正粗黑宋简体" panose="02000000000000000000" pitchFamily="2" charset="-122"/>
                <a:cs typeface="字魂105号-简雅黑" panose="00000500000000000000" pitchFamily="2" charset="-122"/>
              </a:rPr>
              <a:t>随机快速排序</a:t>
            </a:r>
            <a:r>
              <a:rPr lang="zh-CN" altLang="en-US" sz="3600" dirty="0">
                <a:latin typeface="方正粗黑宋简体" panose="02000000000000000000" pitchFamily="2" charset="-122"/>
                <a:ea typeface="方正粗黑宋简体" panose="02000000000000000000" pitchFamily="2" charset="-122"/>
                <a:cs typeface="字魂105号-简雅黑" panose="00000500000000000000" pitchFamily="2" charset="-122"/>
              </a:rPr>
              <a:t>算法</a:t>
            </a:r>
            <a:endParaRPr lang="zh-CN" altLang="en-US" sz="3600" dirty="0">
              <a:latin typeface="方正粗黑宋简体" panose="02000000000000000000" pitchFamily="2" charset="-122"/>
              <a:ea typeface="方正粗黑宋简体" panose="02000000000000000000" pitchFamily="2" charset="-122"/>
              <a:cs typeface="字魂105号-简雅黑" panose="00000500000000000000" pitchFamily="2" charset="-122"/>
            </a:endParaRPr>
          </a:p>
        </p:txBody>
      </p:sp>
      <p:sp>
        <p:nvSpPr>
          <p:cNvPr id="5" name="矩形 4"/>
          <p:cNvSpPr/>
          <p:nvPr/>
        </p:nvSpPr>
        <p:spPr>
          <a:xfrm>
            <a:off x="0" y="462703"/>
            <a:ext cx="794456" cy="738664"/>
          </a:xfrm>
          <a:prstGeom prst="rect">
            <a:avLst/>
          </a:prstGeom>
          <a:solidFill>
            <a:srgbClr val="9A00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67" name="图片 6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9911444" y="545564"/>
            <a:ext cx="1836080" cy="512545"/>
          </a:xfrm>
          <a:prstGeom prst="rect">
            <a:avLst/>
          </a:prstGeom>
        </p:spPr>
      </p:pic>
      <p:sp>
        <p:nvSpPr>
          <p:cNvPr id="18" name="矩形 17"/>
          <p:cNvSpPr/>
          <p:nvPr/>
        </p:nvSpPr>
        <p:spPr>
          <a:xfrm flipV="1">
            <a:off x="7529454" y="6772905"/>
            <a:ext cx="4682001" cy="128741"/>
          </a:xfrm>
          <a:prstGeom prst="rect">
            <a:avLst/>
          </a:prstGeom>
          <a:solidFill>
            <a:srgbClr val="9A00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灯片编号占位符 7"/>
          <p:cNvSpPr>
            <a:spLocks noGrp="1"/>
          </p:cNvSpPr>
          <p:nvPr>
            <p:ph type="sldNum" sz="quarter" idx="12"/>
          </p:nvPr>
        </p:nvSpPr>
        <p:spPr/>
        <p:txBody>
          <a:bodyPr/>
          <a:lstStyle/>
          <a:p>
            <a:fld id="{3505B016-64E1-4432-88BD-C1FDDF8765EC}" type="slidenum">
              <a:rPr lang="zh-CN" altLang="en-US" smtClean="0"/>
            </a:fld>
            <a:endParaRPr lang="zh-CN" altLang="en-US"/>
          </a:p>
        </p:txBody>
      </p:sp>
      <p:sp>
        <p:nvSpPr>
          <p:cNvPr id="9" name="文本框 8"/>
          <p:cNvSpPr txBox="1"/>
          <p:nvPr/>
        </p:nvSpPr>
        <p:spPr>
          <a:xfrm>
            <a:off x="793750" y="1153160"/>
            <a:ext cx="10560050" cy="4702810"/>
          </a:xfrm>
          <a:prstGeom prst="rect">
            <a:avLst/>
          </a:prstGeom>
          <a:noFill/>
        </p:spPr>
        <p:txBody>
          <a:bodyPr wrap="square" rtlCol="0">
            <a:noAutofit/>
          </a:bodyPr>
          <a:p>
            <a:pPr marL="342900" indent="-342900" fontAlgn="auto">
              <a:lnSpc>
                <a:spcPct val="120000"/>
              </a:lnSpc>
              <a:buSzPct val="75000"/>
              <a:buFont typeface="Wingdings" panose="05000000000000000000" charset="0"/>
              <a:buChar char="l"/>
            </a:pPr>
            <a:r>
              <a:rPr lang="zh-CN" altLang="en-US" sz="2300">
                <a:latin typeface="Cambria Math" panose="02040503050406030204" charset="0"/>
                <a:ea typeface="宋体" panose="02010600030101010101" pitchFamily="2" charset="-122"/>
                <a:cs typeface="Cambria Math" panose="02040503050406030204" charset="0"/>
              </a:rPr>
              <a:t>随机算法的目的</a:t>
            </a:r>
            <a:r>
              <a:rPr lang="en-US" altLang="zh-CN" sz="2300">
                <a:latin typeface="Cambria Math" panose="02040503050406030204" charset="0"/>
                <a:ea typeface="宋体" panose="02010600030101010101" pitchFamily="2" charset="-122"/>
                <a:cs typeface="Cambria Math" panose="02040503050406030204" charset="0"/>
              </a:rPr>
              <a:t>(1)</a:t>
            </a:r>
            <a:r>
              <a:rPr lang="zh-CN" altLang="en-US" sz="2300">
                <a:latin typeface="Cambria Math" panose="02040503050406030204" charset="0"/>
                <a:ea typeface="宋体" panose="02010600030101010101" pitchFamily="2" charset="-122"/>
                <a:cs typeface="Cambria Math" panose="02040503050406030204" charset="0"/>
              </a:rPr>
              <a:t>：</a:t>
            </a:r>
            <a:endParaRPr lang="zh-CN" altLang="en-US" sz="2300">
              <a:latin typeface="Cambria Math" panose="02040503050406030204" charset="0"/>
              <a:ea typeface="宋体" panose="02010600030101010101" pitchFamily="2" charset="-122"/>
              <a:cs typeface="Cambria Math" panose="02040503050406030204" charset="0"/>
            </a:endParaRPr>
          </a:p>
          <a:p>
            <a:pPr marL="800100" lvl="1" indent="-342900" fontAlgn="auto">
              <a:lnSpc>
                <a:spcPct val="120000"/>
              </a:lnSpc>
              <a:buSzPct val="75000"/>
              <a:buFont typeface="Wingdings" panose="05000000000000000000" charset="0"/>
              <a:buChar char="l"/>
            </a:pPr>
            <a:r>
              <a:rPr lang="zh-CN" altLang="en-US" sz="2300" b="1">
                <a:latin typeface="Cambria Math" panose="02040503050406030204" charset="0"/>
                <a:ea typeface="宋体" panose="02010600030101010101" pitchFamily="2" charset="-122"/>
                <a:cs typeface="Cambria Math" panose="02040503050406030204" charset="0"/>
              </a:rPr>
              <a:t>避免落入最坏情况</a:t>
            </a:r>
            <a:r>
              <a:rPr lang="zh-CN" altLang="en-US" sz="2300">
                <a:latin typeface="Cambria Math" panose="02040503050406030204" charset="0"/>
                <a:ea typeface="宋体" panose="02010600030101010101" pitchFamily="2" charset="-122"/>
                <a:cs typeface="Cambria Math" panose="02040503050406030204" charset="0"/>
              </a:rPr>
              <a:t>：针对某些确定性算法，算法的平均复杂度和最坏情况复杂度相差较大，</a:t>
            </a:r>
            <a:r>
              <a:rPr lang="zh-CN" altLang="en-US" sz="2300">
                <a:latin typeface="Cambria Math" panose="02040503050406030204" charset="0"/>
                <a:ea typeface="宋体" panose="02010600030101010101" pitchFamily="2" charset="-122"/>
                <a:cs typeface="Cambria Math" panose="02040503050406030204" charset="0"/>
                <a:sym typeface="+mn-ea"/>
              </a:rPr>
              <a:t>例如快速排序算法。</a:t>
            </a:r>
            <a:r>
              <a:rPr lang="zh-CN" altLang="en-US" sz="2300">
                <a:latin typeface="Cambria Math" panose="02040503050406030204" charset="0"/>
                <a:ea typeface="宋体" panose="02010600030101010101" pitchFamily="2" charset="-122"/>
                <a:cs typeface="Cambria Math" panose="02040503050406030204" charset="0"/>
              </a:rPr>
              <a:t>此时，可以通过在算法中加入某些随机因素，以避免算法落入最坏情况。通常这类算法被称为</a:t>
            </a:r>
            <a:r>
              <a:rPr lang="zh-CN" altLang="en-US" sz="2300" b="1">
                <a:latin typeface="Cambria Math" panose="02040503050406030204" charset="0"/>
                <a:ea typeface="宋体" panose="02010600030101010101" pitchFamily="2" charset="-122"/>
                <a:cs typeface="Cambria Math" panose="02040503050406030204" charset="0"/>
              </a:rPr>
              <a:t>舍伍德算法（</a:t>
            </a:r>
            <a:r>
              <a:rPr lang="en-US" altLang="zh-CN" sz="2300" b="1">
                <a:latin typeface="Cambria Math" panose="02040503050406030204" charset="0"/>
                <a:ea typeface="宋体" panose="02010600030101010101" pitchFamily="2" charset="-122"/>
                <a:cs typeface="Cambria Math" panose="02040503050406030204" charset="0"/>
              </a:rPr>
              <a:t>Sherwood</a:t>
            </a:r>
            <a:r>
              <a:rPr lang="zh-CN" altLang="en-US" sz="2300" b="1">
                <a:latin typeface="Cambria Math" panose="02040503050406030204" charset="0"/>
                <a:ea typeface="宋体" panose="02010600030101010101" pitchFamily="2" charset="-122"/>
                <a:cs typeface="Cambria Math" panose="02040503050406030204" charset="0"/>
              </a:rPr>
              <a:t>）</a:t>
            </a:r>
            <a:r>
              <a:rPr lang="zh-CN" altLang="en-US" sz="2300">
                <a:latin typeface="Cambria Math" panose="02040503050406030204" charset="0"/>
                <a:ea typeface="宋体" panose="02010600030101010101" pitchFamily="2" charset="-122"/>
                <a:cs typeface="Cambria Math" panose="02040503050406030204" charset="0"/>
              </a:rPr>
              <a:t>。舍伍德算法一定会求出一个解，这个解一定正确。但是算法的时间复杂度不会变化</a:t>
            </a:r>
            <a:r>
              <a:rPr lang="en-US" altLang="zh-CN" sz="2300">
                <a:latin typeface="Cambria Math" panose="02040503050406030204" charset="0"/>
                <a:ea typeface="宋体" panose="02010600030101010101" pitchFamily="2" charset="-122"/>
                <a:cs typeface="Cambria Math" panose="02040503050406030204" charset="0"/>
              </a:rPr>
              <a:t> </a:t>
            </a:r>
            <a:r>
              <a:rPr lang="zh-CN" altLang="en-US" sz="2300">
                <a:latin typeface="Cambria Math" panose="02040503050406030204" charset="0"/>
                <a:ea typeface="宋体" panose="02010600030101010101" pitchFamily="2" charset="-122"/>
                <a:cs typeface="Cambria Math" panose="02040503050406030204" charset="0"/>
              </a:rPr>
              <a:t>。</a:t>
            </a:r>
            <a:r>
              <a:rPr lang="en-US" altLang="zh-CN" sz="2300" b="1">
                <a:latin typeface="Cambria Math" panose="02040503050406030204" charset="0"/>
                <a:ea typeface="宋体" panose="02010600030101010101" pitchFamily="2" charset="-122"/>
                <a:cs typeface="Cambria Math" panose="02040503050406030204" charset="0"/>
              </a:rPr>
              <a:t>SherWood</a:t>
            </a:r>
            <a:r>
              <a:rPr lang="zh-CN" altLang="en-US" sz="2300" b="1">
                <a:latin typeface="Cambria Math" panose="02040503050406030204" charset="0"/>
                <a:ea typeface="宋体" panose="02010600030101010101" pitchFamily="2" charset="-122"/>
                <a:cs typeface="Cambria Math" panose="02040503050406030204" charset="0"/>
              </a:rPr>
              <a:t>算法不是避免了最坏情况发生，最坏情况还是有可能发生，但是，这样可以消除输入对算法性能的影响。</a:t>
            </a:r>
            <a:endParaRPr lang="zh-CN" altLang="en-US" sz="2300" b="1">
              <a:latin typeface="Cambria Math" panose="02040503050406030204" charset="0"/>
              <a:ea typeface="宋体" panose="02010600030101010101" pitchFamily="2" charset="-122"/>
              <a:cs typeface="Cambria Math" panose="02040503050406030204" charset="0"/>
            </a:endParaRPr>
          </a:p>
          <a:p>
            <a:pPr marL="800100" lvl="1" indent="-342900" fontAlgn="auto">
              <a:lnSpc>
                <a:spcPct val="120000"/>
              </a:lnSpc>
              <a:buSzPct val="75000"/>
              <a:buFont typeface="Wingdings" panose="05000000000000000000" charset="0"/>
              <a:buChar char="l"/>
            </a:pPr>
            <a:r>
              <a:rPr lang="zh-CN" altLang="en-US" sz="2300">
                <a:latin typeface="Cambria Math" panose="02040503050406030204" charset="0"/>
                <a:ea typeface="宋体" panose="02010600030101010101" pitchFamily="2" charset="-122"/>
                <a:cs typeface="Cambria Math" panose="02040503050406030204" charset="0"/>
              </a:rPr>
              <a:t>比如存在攻击者或者对手模型，对于总是选择第一个元素作为枢纽的快速排序，他们就可以通过产生升序或降序数组使得每次运行都是最差运行时间。而加入随机化过程之后，没有特别的输入会引起最坏情况行为。只有随机数生成器产生一个不走运的排列（可能性极小），算法才会运行得很差。</a:t>
            </a:r>
            <a:endParaRPr lang="zh-CN" altLang="en-US" sz="2300">
              <a:latin typeface="Cambria Math" panose="02040503050406030204" charset="0"/>
              <a:ea typeface="宋体" panose="02010600030101010101" pitchFamily="2" charset="-122"/>
              <a:cs typeface="Cambria Math" panose="02040503050406030204" charset="0"/>
            </a:endParaRPr>
          </a:p>
          <a:p>
            <a:pPr lvl="1" indent="0" fontAlgn="auto">
              <a:lnSpc>
                <a:spcPct val="120000"/>
              </a:lnSpc>
              <a:buSzPct val="75000"/>
              <a:buFont typeface="Wingdings" panose="05000000000000000000" charset="0"/>
              <a:buNone/>
            </a:pPr>
            <a:endParaRPr lang="zh-CN" altLang="en-US" sz="2300">
              <a:latin typeface="Cambria Math" panose="02040503050406030204" charset="0"/>
              <a:ea typeface="宋体" panose="02010600030101010101" pitchFamily="2" charset="-122"/>
              <a:cs typeface="Cambria Math" panose="02040503050406030204" charset="0"/>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959485" y="535305"/>
            <a:ext cx="3840480" cy="645160"/>
          </a:xfrm>
          <a:prstGeom prst="rect">
            <a:avLst/>
          </a:prstGeom>
          <a:noFill/>
        </p:spPr>
        <p:txBody>
          <a:bodyPr wrap="none" rtlCol="0">
            <a:spAutoFit/>
          </a:bodyPr>
          <a:lstStyle/>
          <a:p>
            <a:r>
              <a:rPr lang="zh-CN" altLang="en-US" sz="3600" dirty="0">
                <a:latin typeface="方正粗黑宋简体" panose="02000000000000000000" pitchFamily="2" charset="-122"/>
                <a:ea typeface="方正粗黑宋简体" panose="02000000000000000000" pitchFamily="2" charset="-122"/>
                <a:cs typeface="字魂105号-简雅黑" panose="00000500000000000000" pitchFamily="2" charset="-122"/>
              </a:rPr>
              <a:t>随机快速排序</a:t>
            </a:r>
            <a:r>
              <a:rPr lang="zh-CN" altLang="en-US" sz="3600" dirty="0">
                <a:latin typeface="方正粗黑宋简体" panose="02000000000000000000" pitchFamily="2" charset="-122"/>
                <a:ea typeface="方正粗黑宋简体" panose="02000000000000000000" pitchFamily="2" charset="-122"/>
                <a:cs typeface="字魂105号-简雅黑" panose="00000500000000000000" pitchFamily="2" charset="-122"/>
              </a:rPr>
              <a:t>算法</a:t>
            </a:r>
            <a:endParaRPr lang="zh-CN" altLang="en-US" sz="3600" dirty="0">
              <a:latin typeface="方正粗黑宋简体" panose="02000000000000000000" pitchFamily="2" charset="-122"/>
              <a:ea typeface="方正粗黑宋简体" panose="02000000000000000000" pitchFamily="2" charset="-122"/>
              <a:cs typeface="字魂105号-简雅黑" panose="00000500000000000000" pitchFamily="2" charset="-122"/>
            </a:endParaRPr>
          </a:p>
        </p:txBody>
      </p:sp>
      <p:sp>
        <p:nvSpPr>
          <p:cNvPr id="5" name="矩形 4"/>
          <p:cNvSpPr/>
          <p:nvPr/>
        </p:nvSpPr>
        <p:spPr>
          <a:xfrm>
            <a:off x="0" y="462703"/>
            <a:ext cx="794456" cy="738664"/>
          </a:xfrm>
          <a:prstGeom prst="rect">
            <a:avLst/>
          </a:prstGeom>
          <a:solidFill>
            <a:srgbClr val="9A00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67" name="图片 6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9911444" y="545564"/>
            <a:ext cx="1836080" cy="512545"/>
          </a:xfrm>
          <a:prstGeom prst="rect">
            <a:avLst/>
          </a:prstGeom>
        </p:spPr>
      </p:pic>
      <p:sp>
        <p:nvSpPr>
          <p:cNvPr id="18" name="矩形 17"/>
          <p:cNvSpPr/>
          <p:nvPr/>
        </p:nvSpPr>
        <p:spPr>
          <a:xfrm flipV="1">
            <a:off x="7529454" y="6772905"/>
            <a:ext cx="4682001" cy="128741"/>
          </a:xfrm>
          <a:prstGeom prst="rect">
            <a:avLst/>
          </a:prstGeom>
          <a:solidFill>
            <a:srgbClr val="9A00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灯片编号占位符 7"/>
          <p:cNvSpPr>
            <a:spLocks noGrp="1"/>
          </p:cNvSpPr>
          <p:nvPr>
            <p:ph type="sldNum" sz="quarter" idx="12"/>
          </p:nvPr>
        </p:nvSpPr>
        <p:spPr/>
        <p:txBody>
          <a:bodyPr/>
          <a:lstStyle/>
          <a:p>
            <a:fld id="{3505B016-64E1-4432-88BD-C1FDDF8765EC}" type="slidenum">
              <a:rPr lang="zh-CN" altLang="en-US" smtClean="0"/>
            </a:fld>
            <a:endParaRPr lang="zh-CN" altLang="en-US"/>
          </a:p>
        </p:txBody>
      </p:sp>
      <p:sp>
        <p:nvSpPr>
          <p:cNvPr id="9" name="文本框 8"/>
          <p:cNvSpPr txBox="1"/>
          <p:nvPr/>
        </p:nvSpPr>
        <p:spPr>
          <a:xfrm>
            <a:off x="793750" y="1201420"/>
            <a:ext cx="10560050" cy="4702810"/>
          </a:xfrm>
          <a:prstGeom prst="rect">
            <a:avLst/>
          </a:prstGeom>
          <a:noFill/>
        </p:spPr>
        <p:txBody>
          <a:bodyPr wrap="square" rtlCol="0">
            <a:noAutofit/>
          </a:bodyPr>
          <a:p>
            <a:pPr marL="342900" indent="-342900" fontAlgn="auto">
              <a:lnSpc>
                <a:spcPct val="120000"/>
              </a:lnSpc>
              <a:buSzPct val="75000"/>
              <a:buFont typeface="Wingdings" panose="05000000000000000000" charset="0"/>
              <a:buChar char="l"/>
            </a:pPr>
            <a:r>
              <a:rPr lang="zh-CN" altLang="en-US" sz="2400">
                <a:latin typeface="Cambria Math" panose="02040503050406030204" charset="0"/>
                <a:ea typeface="宋体" panose="02010600030101010101" pitchFamily="2" charset="-122"/>
                <a:cs typeface="Cambria Math" panose="02040503050406030204" charset="0"/>
              </a:rPr>
              <a:t>另一个舍伍德算法的</a:t>
            </a:r>
            <a:r>
              <a:rPr lang="zh-CN" altLang="en-US" sz="2400">
                <a:latin typeface="Cambria Math" panose="02040503050406030204" charset="0"/>
                <a:ea typeface="宋体" panose="02010600030101010101" pitchFamily="2" charset="-122"/>
                <a:cs typeface="Cambria Math" panose="02040503050406030204" charset="0"/>
              </a:rPr>
              <a:t>例子：</a:t>
            </a:r>
            <a:endParaRPr lang="zh-CN" altLang="en-US" sz="2400">
              <a:latin typeface="Cambria Math" panose="02040503050406030204" charset="0"/>
              <a:ea typeface="宋体" panose="02010600030101010101" pitchFamily="2" charset="-122"/>
              <a:cs typeface="Cambria Math" panose="02040503050406030204" charset="0"/>
            </a:endParaRPr>
          </a:p>
          <a:p>
            <a:pPr marL="800100" lvl="1" indent="-342900" fontAlgn="auto">
              <a:lnSpc>
                <a:spcPct val="120000"/>
              </a:lnSpc>
              <a:buSzPct val="75000"/>
              <a:buFont typeface="Wingdings" panose="05000000000000000000" charset="0"/>
              <a:buChar char="l"/>
            </a:pPr>
            <a:r>
              <a:rPr lang="zh-CN" altLang="en-US" sz="2400">
                <a:latin typeface="Cambria Math" panose="02040503050406030204" charset="0"/>
                <a:ea typeface="宋体" panose="02010600030101010101" pitchFamily="2" charset="-122"/>
                <a:cs typeface="Cambria Math" panose="02040503050406030204" charset="0"/>
              </a:rPr>
              <a:t>雇用问题：雇用策略为确定性策略，面试每个人的开销小，雇用每个人的开销</a:t>
            </a:r>
            <a:r>
              <a:rPr lang="zh-CN" altLang="en-US" sz="2400">
                <a:latin typeface="Cambria Math" panose="02040503050406030204" charset="0"/>
                <a:ea typeface="宋体" panose="02010600030101010101" pitchFamily="2" charset="-122"/>
                <a:cs typeface="Cambria Math" panose="02040503050406030204" charset="0"/>
              </a:rPr>
              <a:t>大</a:t>
            </a:r>
            <a:endParaRPr lang="zh-CN" altLang="en-US" sz="2400">
              <a:latin typeface="Cambria Math" panose="02040503050406030204" charset="0"/>
              <a:ea typeface="宋体" panose="02010600030101010101" pitchFamily="2" charset="-122"/>
              <a:cs typeface="Cambria Math" panose="02040503050406030204" charset="0"/>
            </a:endParaRPr>
          </a:p>
          <a:p>
            <a:pPr lvl="2" indent="0" fontAlgn="auto">
              <a:lnSpc>
                <a:spcPct val="120000"/>
              </a:lnSpc>
              <a:buSzPct val="75000"/>
              <a:buNone/>
            </a:pPr>
            <a:r>
              <a:rPr lang="en-US" altLang="zh-CN" sz="2000">
                <a:latin typeface="Cambria Math" panose="02040503050406030204" charset="0"/>
                <a:ea typeface="宋体" panose="02010600030101010101" pitchFamily="2" charset="-122"/>
                <a:cs typeface="Cambria Math" panose="02040503050406030204" charset="0"/>
              </a:rPr>
              <a:t>HIRE-ASSISTANT(n)</a:t>
            </a:r>
            <a:endParaRPr lang="en-US" altLang="zh-CN" sz="2000">
              <a:latin typeface="Cambria Math" panose="02040503050406030204" charset="0"/>
              <a:ea typeface="宋体" panose="02010600030101010101" pitchFamily="2" charset="-122"/>
              <a:cs typeface="Cambria Math" panose="02040503050406030204" charset="0"/>
            </a:endParaRPr>
          </a:p>
          <a:p>
            <a:pPr lvl="2" indent="0" fontAlgn="auto">
              <a:lnSpc>
                <a:spcPct val="120000"/>
              </a:lnSpc>
              <a:buSzPct val="75000"/>
              <a:buNone/>
            </a:pPr>
            <a:r>
              <a:rPr lang="en-US" altLang="zh-CN" sz="2000">
                <a:latin typeface="Cambria Math" panose="02040503050406030204" charset="0"/>
                <a:ea typeface="宋体" panose="02010600030101010101" pitchFamily="2" charset="-122"/>
                <a:cs typeface="Cambria Math" panose="02040503050406030204" charset="0"/>
              </a:rPr>
              <a:t>    best = 0 // </a:t>
            </a:r>
            <a:r>
              <a:rPr lang="zh-CN" altLang="en-US" sz="2000">
                <a:latin typeface="Cambria Math" panose="02040503050406030204" charset="0"/>
                <a:ea typeface="宋体" panose="02010600030101010101" pitchFamily="2" charset="-122"/>
                <a:cs typeface="Cambria Math" panose="02040503050406030204" charset="0"/>
              </a:rPr>
              <a:t>虚拟候选人，比</a:t>
            </a:r>
            <a:r>
              <a:rPr lang="en-US" altLang="zh-CN" sz="2000">
                <a:latin typeface="Cambria Math" panose="02040503050406030204" charset="0"/>
                <a:ea typeface="宋体" panose="02010600030101010101" pitchFamily="2" charset="-122"/>
                <a:cs typeface="Cambria Math" panose="02040503050406030204" charset="0"/>
              </a:rPr>
              <a:t>n</a:t>
            </a:r>
            <a:r>
              <a:rPr lang="zh-CN" altLang="en-US" sz="2000">
                <a:latin typeface="Cambria Math" panose="02040503050406030204" charset="0"/>
                <a:ea typeface="宋体" panose="02010600030101010101" pitchFamily="2" charset="-122"/>
                <a:cs typeface="Cambria Math" panose="02040503050406030204" charset="0"/>
              </a:rPr>
              <a:t>个候选人都差，方便后面进行替换，代表职位空缺</a:t>
            </a:r>
            <a:endParaRPr lang="zh-CN" altLang="en-US" sz="2000">
              <a:latin typeface="Cambria Math" panose="02040503050406030204" charset="0"/>
              <a:ea typeface="宋体" panose="02010600030101010101" pitchFamily="2" charset="-122"/>
              <a:cs typeface="Cambria Math" panose="02040503050406030204" charset="0"/>
            </a:endParaRPr>
          </a:p>
          <a:p>
            <a:pPr lvl="2" indent="0" fontAlgn="auto">
              <a:lnSpc>
                <a:spcPct val="120000"/>
              </a:lnSpc>
              <a:buSzPct val="75000"/>
              <a:buNone/>
            </a:pPr>
            <a:r>
              <a:rPr lang="en-US" altLang="zh-CN" sz="2000">
                <a:latin typeface="Cambria Math" panose="02040503050406030204" charset="0"/>
                <a:ea typeface="宋体" panose="02010600030101010101" pitchFamily="2" charset="-122"/>
                <a:cs typeface="Cambria Math" panose="02040503050406030204" charset="0"/>
              </a:rPr>
              <a:t>    for i = 1 to n  // </a:t>
            </a:r>
            <a:r>
              <a:rPr lang="zh-CN" altLang="en-US" sz="2000">
                <a:latin typeface="Cambria Math" panose="02040503050406030204" charset="0"/>
                <a:ea typeface="宋体" panose="02010600030101010101" pitchFamily="2" charset="-122"/>
                <a:cs typeface="Cambria Math" panose="02040503050406030204" charset="0"/>
              </a:rPr>
              <a:t>遍历所有候选人</a:t>
            </a:r>
            <a:endParaRPr lang="zh-CN" altLang="en-US" sz="2000">
              <a:latin typeface="Cambria Math" panose="02040503050406030204" charset="0"/>
              <a:ea typeface="宋体" panose="02010600030101010101" pitchFamily="2" charset="-122"/>
              <a:cs typeface="Cambria Math" panose="02040503050406030204" charset="0"/>
            </a:endParaRPr>
          </a:p>
          <a:p>
            <a:pPr lvl="2" indent="0" fontAlgn="auto">
              <a:lnSpc>
                <a:spcPct val="120000"/>
              </a:lnSpc>
              <a:buSzPct val="75000"/>
              <a:buNone/>
            </a:pPr>
            <a:r>
              <a:rPr lang="en-US" altLang="zh-CN" sz="2000">
                <a:latin typeface="Cambria Math" panose="02040503050406030204" charset="0"/>
                <a:ea typeface="宋体" panose="02010600030101010101" pitchFamily="2" charset="-122"/>
                <a:cs typeface="Cambria Math" panose="02040503050406030204" charset="0"/>
              </a:rPr>
              <a:t>        interview candidate i // </a:t>
            </a:r>
            <a:r>
              <a:rPr lang="zh-CN" altLang="en-US" sz="2000">
                <a:latin typeface="Cambria Math" panose="02040503050406030204" charset="0"/>
                <a:ea typeface="宋体" panose="02010600030101010101" pitchFamily="2" charset="-122"/>
                <a:cs typeface="Cambria Math" panose="02040503050406030204" charset="0"/>
              </a:rPr>
              <a:t>面试候选人</a:t>
            </a:r>
            <a:r>
              <a:rPr lang="en-US" altLang="zh-CN" sz="2000">
                <a:latin typeface="Cambria Math" panose="02040503050406030204" charset="0"/>
                <a:ea typeface="宋体" panose="02010600030101010101" pitchFamily="2" charset="-122"/>
                <a:cs typeface="Cambria Math" panose="02040503050406030204" charset="0"/>
              </a:rPr>
              <a:t>i</a:t>
            </a:r>
            <a:endParaRPr lang="en-US" altLang="zh-CN" sz="2000">
              <a:latin typeface="Cambria Math" panose="02040503050406030204" charset="0"/>
              <a:ea typeface="宋体" panose="02010600030101010101" pitchFamily="2" charset="-122"/>
              <a:cs typeface="Cambria Math" panose="02040503050406030204" charset="0"/>
            </a:endParaRPr>
          </a:p>
          <a:p>
            <a:pPr lvl="2" indent="0" fontAlgn="auto">
              <a:lnSpc>
                <a:spcPct val="120000"/>
              </a:lnSpc>
              <a:buSzPct val="75000"/>
              <a:buNone/>
            </a:pPr>
            <a:r>
              <a:rPr lang="en-US" altLang="zh-CN" sz="2000">
                <a:latin typeface="Cambria Math" panose="02040503050406030204" charset="0"/>
                <a:ea typeface="宋体" panose="02010600030101010101" pitchFamily="2" charset="-122"/>
                <a:cs typeface="Cambria Math" panose="02040503050406030204" charset="0"/>
              </a:rPr>
              <a:t>        if candidate i is better than candidate best // </a:t>
            </a:r>
            <a:r>
              <a:rPr lang="zh-CN" altLang="en-US" sz="2000">
                <a:latin typeface="Cambria Math" panose="02040503050406030204" charset="0"/>
                <a:ea typeface="宋体" panose="02010600030101010101" pitchFamily="2" charset="-122"/>
                <a:cs typeface="Cambria Math" panose="02040503050406030204" charset="0"/>
              </a:rPr>
              <a:t>如果候选人</a:t>
            </a:r>
            <a:r>
              <a:rPr lang="en-US" altLang="zh-CN" sz="2000">
                <a:latin typeface="Cambria Math" panose="02040503050406030204" charset="0"/>
                <a:ea typeface="宋体" panose="02010600030101010101" pitchFamily="2" charset="-122"/>
                <a:cs typeface="Cambria Math" panose="02040503050406030204" charset="0"/>
              </a:rPr>
              <a:t>i</a:t>
            </a:r>
            <a:r>
              <a:rPr lang="zh-CN" altLang="en-US" sz="2000">
                <a:latin typeface="Cambria Math" panose="02040503050406030204" charset="0"/>
                <a:ea typeface="宋体" panose="02010600030101010101" pitchFamily="2" charset="-122"/>
                <a:cs typeface="Cambria Math" panose="02040503050406030204" charset="0"/>
              </a:rPr>
              <a:t>比之前最优候选人更优</a:t>
            </a:r>
            <a:endParaRPr lang="zh-CN" altLang="en-US" sz="2000">
              <a:latin typeface="Cambria Math" panose="02040503050406030204" charset="0"/>
              <a:ea typeface="宋体" panose="02010600030101010101" pitchFamily="2" charset="-122"/>
              <a:cs typeface="Cambria Math" panose="02040503050406030204" charset="0"/>
            </a:endParaRPr>
          </a:p>
          <a:p>
            <a:pPr lvl="2" indent="0" fontAlgn="auto">
              <a:lnSpc>
                <a:spcPct val="120000"/>
              </a:lnSpc>
              <a:buSzPct val="75000"/>
              <a:buNone/>
            </a:pPr>
            <a:r>
              <a:rPr lang="en-US" altLang="zh-CN" sz="2000">
                <a:latin typeface="Cambria Math" panose="02040503050406030204" charset="0"/>
                <a:ea typeface="宋体" panose="02010600030101010101" pitchFamily="2" charset="-122"/>
                <a:cs typeface="Cambria Math" panose="02040503050406030204" charset="0"/>
              </a:rPr>
              <a:t>            best = i // </a:t>
            </a:r>
            <a:r>
              <a:rPr lang="zh-CN" altLang="en-US" sz="2000">
                <a:latin typeface="Cambria Math" panose="02040503050406030204" charset="0"/>
                <a:ea typeface="宋体" panose="02010600030101010101" pitchFamily="2" charset="-122"/>
                <a:cs typeface="Cambria Math" panose="02040503050406030204" charset="0"/>
              </a:rPr>
              <a:t>记录当前最优候选人为候选人</a:t>
            </a:r>
            <a:r>
              <a:rPr lang="en-US" altLang="zh-CN" sz="2000">
                <a:latin typeface="Cambria Math" panose="02040503050406030204" charset="0"/>
                <a:ea typeface="宋体" panose="02010600030101010101" pitchFamily="2" charset="-122"/>
                <a:cs typeface="Cambria Math" panose="02040503050406030204" charset="0"/>
              </a:rPr>
              <a:t>i</a:t>
            </a:r>
            <a:endParaRPr lang="en-US" altLang="zh-CN" sz="2000">
              <a:latin typeface="Cambria Math" panose="02040503050406030204" charset="0"/>
              <a:ea typeface="宋体" panose="02010600030101010101" pitchFamily="2" charset="-122"/>
              <a:cs typeface="Cambria Math" panose="02040503050406030204" charset="0"/>
            </a:endParaRPr>
          </a:p>
          <a:p>
            <a:pPr lvl="2" indent="0" fontAlgn="auto">
              <a:lnSpc>
                <a:spcPct val="120000"/>
              </a:lnSpc>
              <a:buSzPct val="75000"/>
              <a:buNone/>
            </a:pPr>
            <a:r>
              <a:rPr lang="en-US" altLang="zh-CN" sz="2000">
                <a:latin typeface="Cambria Math" panose="02040503050406030204" charset="0"/>
                <a:ea typeface="宋体" panose="02010600030101010101" pitchFamily="2" charset="-122"/>
                <a:cs typeface="Cambria Math" panose="02040503050406030204" charset="0"/>
              </a:rPr>
              <a:t>            hire candidate i // </a:t>
            </a:r>
            <a:r>
              <a:rPr lang="zh-CN" altLang="en-US" sz="2000">
                <a:latin typeface="Cambria Math" panose="02040503050406030204" charset="0"/>
                <a:ea typeface="宋体" panose="02010600030101010101" pitchFamily="2" charset="-122"/>
                <a:cs typeface="Cambria Math" panose="02040503050406030204" charset="0"/>
              </a:rPr>
              <a:t>雇用候选人</a:t>
            </a:r>
            <a:r>
              <a:rPr lang="en-US" altLang="zh-CN" sz="2000">
                <a:latin typeface="Cambria Math" panose="02040503050406030204" charset="0"/>
                <a:ea typeface="宋体" panose="02010600030101010101" pitchFamily="2" charset="-122"/>
                <a:cs typeface="Cambria Math" panose="02040503050406030204" charset="0"/>
              </a:rPr>
              <a:t>i</a:t>
            </a:r>
            <a:endParaRPr lang="en-US" altLang="zh-CN" sz="2000">
              <a:latin typeface="Cambria Math" panose="02040503050406030204" charset="0"/>
              <a:ea typeface="宋体" panose="02010600030101010101" pitchFamily="2" charset="-122"/>
              <a:cs typeface="Cambria Math" panose="02040503050406030204" charset="0"/>
            </a:endParaRPr>
          </a:p>
          <a:p>
            <a:pPr marL="800100" lvl="1" indent="-342900" fontAlgn="auto">
              <a:lnSpc>
                <a:spcPct val="120000"/>
              </a:lnSpc>
              <a:buSzPct val="75000"/>
              <a:buFont typeface="Wingdings" panose="05000000000000000000" charset="0"/>
              <a:buChar char="l"/>
            </a:pPr>
            <a:r>
              <a:rPr lang="zh-CN" altLang="en-US" sz="2400">
                <a:latin typeface="Cambria Math" panose="02040503050406030204" charset="0"/>
                <a:ea typeface="宋体" panose="02010600030101010101" pitchFamily="2" charset="-122"/>
                <a:cs typeface="Cambria Math" panose="02040503050406030204" charset="0"/>
              </a:rPr>
              <a:t>如果</a:t>
            </a:r>
            <a:r>
              <a:rPr lang="en-US" altLang="zh-CN" sz="2400">
                <a:latin typeface="Cambria Math" panose="02040503050406030204" charset="0"/>
                <a:ea typeface="宋体" panose="02010600030101010101" pitchFamily="2" charset="-122"/>
                <a:cs typeface="Cambria Math" panose="02040503050406030204" charset="0"/>
              </a:rPr>
              <a:t>n!</a:t>
            </a:r>
            <a:r>
              <a:rPr lang="zh-CN" altLang="en-US" sz="2400">
                <a:latin typeface="Cambria Math" panose="02040503050406030204" charset="0"/>
                <a:ea typeface="宋体" panose="02010600030101010101" pitchFamily="2" charset="-122"/>
                <a:cs typeface="Cambria Math" panose="02040503050406030204" charset="0"/>
              </a:rPr>
              <a:t>种面试者排列每种等概率出现（对输入分布的假设），可以得到算法平均运行时间为</a:t>
            </a:r>
            <a:r>
              <a:rPr lang="en-US" altLang="zh-CN" sz="2400">
                <a:latin typeface="Cambria Math" panose="02040503050406030204" charset="0"/>
                <a:ea typeface="宋体" panose="02010600030101010101" pitchFamily="2" charset="-122"/>
                <a:cs typeface="Cambria Math" panose="02040503050406030204" charset="0"/>
              </a:rPr>
              <a:t>O(ln n)</a:t>
            </a:r>
            <a:r>
              <a:rPr lang="zh-CN" altLang="en-US" sz="2400">
                <a:latin typeface="Cambria Math" panose="02040503050406030204" charset="0"/>
                <a:ea typeface="宋体" panose="02010600030101010101" pitchFamily="2" charset="-122"/>
                <a:cs typeface="Cambria Math" panose="02040503050406030204" charset="0"/>
              </a:rPr>
              <a:t>，但如果不能确定输入的分布，就无法进行概率分析</a:t>
            </a:r>
            <a:r>
              <a:rPr lang="en-US" altLang="zh-CN" sz="2400">
                <a:latin typeface="Cambria Math" panose="02040503050406030204" charset="0"/>
                <a:ea typeface="宋体" panose="02010600030101010101" pitchFamily="2" charset="-122"/>
                <a:cs typeface="Cambria Math" panose="02040503050406030204" charset="0"/>
              </a:rPr>
              <a:t>——</a:t>
            </a:r>
            <a:r>
              <a:rPr lang="zh-CN" altLang="en-US" sz="2400">
                <a:latin typeface="Cambria Math" panose="02040503050406030204" charset="0"/>
                <a:ea typeface="宋体" panose="02010600030101010101" pitchFamily="2" charset="-122"/>
                <a:cs typeface="Cambria Math" panose="02040503050406030204" charset="0"/>
              </a:rPr>
              <a:t>随机算法</a:t>
            </a:r>
            <a:r>
              <a:rPr lang="zh-CN" altLang="en-US" sz="2400">
                <a:latin typeface="Cambria Math" panose="02040503050406030204" charset="0"/>
                <a:ea typeface="宋体" panose="02010600030101010101" pitchFamily="2" charset="-122"/>
                <a:cs typeface="Cambria Math" panose="02040503050406030204" charset="0"/>
              </a:rPr>
              <a:t>发挥作用</a:t>
            </a:r>
            <a:endParaRPr lang="zh-CN" altLang="en-US" sz="2400">
              <a:latin typeface="Cambria Math" panose="02040503050406030204" charset="0"/>
              <a:ea typeface="宋体" panose="02010600030101010101" pitchFamily="2" charset="-122"/>
              <a:cs typeface="Cambria Math" panose="02040503050406030204" charset="0"/>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4220</Words>
  <Application>WPS 演示</Application>
  <PresentationFormat>宽屏</PresentationFormat>
  <Paragraphs>337</Paragraphs>
  <Slides>37</Slides>
  <Notes>2</Notes>
  <HiddenSlides>0</HiddenSlides>
  <MMClips>0</MMClips>
  <ScaleCrop>false</ScaleCrop>
  <HeadingPairs>
    <vt:vector size="6" baseType="variant">
      <vt:variant>
        <vt:lpstr>已用的字体</vt:lpstr>
      </vt:variant>
      <vt:variant>
        <vt:i4>27</vt:i4>
      </vt:variant>
      <vt:variant>
        <vt:lpstr>主题</vt:lpstr>
      </vt:variant>
      <vt:variant>
        <vt:i4>2</vt:i4>
      </vt:variant>
      <vt:variant>
        <vt:lpstr>幻灯片标题</vt:lpstr>
      </vt:variant>
      <vt:variant>
        <vt:i4>37</vt:i4>
      </vt:variant>
    </vt:vector>
  </HeadingPairs>
  <TitlesOfParts>
    <vt:vector size="66" baseType="lpstr">
      <vt:lpstr>Arial</vt:lpstr>
      <vt:lpstr>宋体</vt:lpstr>
      <vt:lpstr>Wingdings</vt:lpstr>
      <vt:lpstr>思源黑体 CN Light</vt:lpstr>
      <vt:lpstr>方正粗黑宋简体</vt:lpstr>
      <vt:lpstr>思源黑体 CN Medium</vt:lpstr>
      <vt:lpstr>黑体</vt:lpstr>
      <vt:lpstr>FZCHSJW--GB1-0</vt:lpstr>
      <vt:lpstr>字魂105号-简雅黑</vt:lpstr>
      <vt:lpstr>FZShengShiKaiShuS-EB-GB</vt:lpstr>
      <vt:lpstr>Wingdings</vt:lpstr>
      <vt:lpstr>Cambria Math</vt:lpstr>
      <vt:lpstr>MS Mincho</vt:lpstr>
      <vt:lpstr>Liberation Mono</vt:lpstr>
      <vt:lpstr>等线</vt:lpstr>
      <vt:lpstr>微软雅黑</vt:lpstr>
      <vt:lpstr>Arial Unicode MS</vt:lpstr>
      <vt:lpstr>等线 Light</vt:lpstr>
      <vt:lpstr>TimesNewRomanPS-BoldItalicMT</vt:lpstr>
      <vt:lpstr>Symbol</vt:lpstr>
      <vt:lpstr>TimesNewRomanPS-BoldMT</vt:lpstr>
      <vt:lpstr>楷体</vt:lpstr>
      <vt:lpstr>Times New Roman</vt:lpstr>
      <vt:lpstr>Calibri</vt:lpstr>
      <vt:lpstr>汉仪报宋繁</vt:lpstr>
      <vt:lpstr>WPS灵秀黑</vt:lpstr>
      <vt:lpstr>仿宋</vt:lpstr>
      <vt:lpstr>Office 主题​​</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北京大学</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北大PPT模版（红色）</dc:title>
  <dc:creator>刘钊 城环20博</dc:creator>
  <cp:lastModifiedBy>微信用户</cp:lastModifiedBy>
  <cp:revision>249</cp:revision>
  <cp:lastPrinted>2022-02-28T11:05:00Z</cp:lastPrinted>
  <dcterms:created xsi:type="dcterms:W3CDTF">2020-08-05T06:35:00Z</dcterms:created>
  <dcterms:modified xsi:type="dcterms:W3CDTF">2025-05-30T02:38:01Z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969E00D2CA7E41DDA3721553E36514E2_12</vt:lpwstr>
  </property>
  <property fmtid="{D5CDD505-2E9C-101B-9397-08002B2CF9AE}" pid="3" name="KSOProductBuildVer">
    <vt:lpwstr>2052-12.1.0.21171</vt:lpwstr>
  </property>
</Properties>
</file>